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77" r:id="rId6"/>
    <p:sldId id="293" r:id="rId7"/>
    <p:sldId id="259" r:id="rId8"/>
    <p:sldId id="257" r:id="rId9"/>
    <p:sldId id="290" r:id="rId10"/>
    <p:sldId id="288" r:id="rId11"/>
    <p:sldId id="291" r:id="rId12"/>
    <p:sldId id="289" r:id="rId13"/>
    <p:sldId id="280" r:id="rId14"/>
    <p:sldId id="282" r:id="rId15"/>
    <p:sldId id="281" r:id="rId16"/>
    <p:sldId id="285" r:id="rId17"/>
    <p:sldId id="283" r:id="rId18"/>
    <p:sldId id="284" r:id="rId19"/>
    <p:sldId id="292" r:id="rId20"/>
    <p:sldId id="286" r:id="rId21"/>
    <p:sldId id="263" r:id="rId22"/>
    <p:sldId id="278" r:id="rId23"/>
    <p:sldId id="287" r:id="rId24"/>
    <p:sldId id="2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6"/>
    <a:srgbClr val="F8B700"/>
    <a:srgbClr val="182A58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2D397-9880-43AC-8D06-D09C37A7D16C}" v="117" dt="2025-10-20T04:23:08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ley J Shepard" userId="S::rjs583@nau.edu::5e93948d-220a-41fa-9437-9117800d540c" providerId="AD" clId="Web-{34A2D397-9880-43AC-8D06-D09C37A7D16C}"/>
    <pc:docChg chg="addSld modSld">
      <pc:chgData name="Riley J Shepard" userId="S::rjs583@nau.edu::5e93948d-220a-41fa-9437-9117800d540c" providerId="AD" clId="Web-{34A2D397-9880-43AC-8D06-D09C37A7D16C}" dt="2025-10-20T04:23:08.273" v="82" actId="14100"/>
      <pc:docMkLst>
        <pc:docMk/>
      </pc:docMkLst>
      <pc:sldChg chg="modSp">
        <pc:chgData name="Riley J Shepard" userId="S::rjs583@nau.edu::5e93948d-220a-41fa-9437-9117800d540c" providerId="AD" clId="Web-{34A2D397-9880-43AC-8D06-D09C37A7D16C}" dt="2025-10-20T04:16:19.361" v="0" actId="1076"/>
        <pc:sldMkLst>
          <pc:docMk/>
          <pc:sldMk cId="3154332396" sldId="259"/>
        </pc:sldMkLst>
        <pc:spChg chg="mod">
          <ac:chgData name="Riley J Shepard" userId="S::rjs583@nau.edu::5e93948d-220a-41fa-9437-9117800d540c" providerId="AD" clId="Web-{34A2D397-9880-43AC-8D06-D09C37A7D16C}" dt="2025-10-20T04:16:19.361" v="0" actId="1076"/>
          <ac:spMkLst>
            <pc:docMk/>
            <pc:sldMk cId="3154332396" sldId="259"/>
            <ac:spMk id="12" creationId="{200553DE-AE48-711A-08DA-7F921CBC6BE7}"/>
          </ac:spMkLst>
        </pc:spChg>
      </pc:sldChg>
      <pc:sldChg chg="addSp modSp new">
        <pc:chgData name="Riley J Shepard" userId="S::rjs583@nau.edu::5e93948d-220a-41fa-9437-9117800d540c" providerId="AD" clId="Web-{34A2D397-9880-43AC-8D06-D09C37A7D16C}" dt="2025-10-20T04:23:08.273" v="82" actId="14100"/>
        <pc:sldMkLst>
          <pc:docMk/>
          <pc:sldMk cId="1095508099" sldId="294"/>
        </pc:sldMkLst>
        <pc:spChg chg="add mod">
          <ac:chgData name="Riley J Shepard" userId="S::rjs583@nau.edu::5e93948d-220a-41fa-9437-9117800d540c" providerId="AD" clId="Web-{34A2D397-9880-43AC-8D06-D09C37A7D16C}" dt="2025-10-20T04:19:24.830" v="5" actId="1076"/>
          <ac:spMkLst>
            <pc:docMk/>
            <pc:sldMk cId="1095508099" sldId="294"/>
            <ac:spMk id="7" creationId="{A6205013-4516-AA96-610A-B7D88ED66FC9}"/>
          </ac:spMkLst>
        </pc:spChg>
        <pc:spChg chg="add mod">
          <ac:chgData name="Riley J Shepard" userId="S::rjs583@nau.edu::5e93948d-220a-41fa-9437-9117800d540c" providerId="AD" clId="Web-{34A2D397-9880-43AC-8D06-D09C37A7D16C}" dt="2025-10-20T04:22:42.397" v="76" actId="1076"/>
          <ac:spMkLst>
            <pc:docMk/>
            <pc:sldMk cId="1095508099" sldId="294"/>
            <ac:spMk id="8" creationId="{998140CD-5613-5D43-D5F1-3855F87C2465}"/>
          </ac:spMkLst>
        </pc:spChg>
        <pc:spChg chg="add mod">
          <ac:chgData name="Riley J Shepard" userId="S::rjs583@nau.edu::5e93948d-220a-41fa-9437-9117800d540c" providerId="AD" clId="Web-{34A2D397-9880-43AC-8D06-D09C37A7D16C}" dt="2025-10-20T04:21:02.170" v="37" actId="14100"/>
          <ac:spMkLst>
            <pc:docMk/>
            <pc:sldMk cId="1095508099" sldId="294"/>
            <ac:spMk id="9" creationId="{7F8DF079-BFB5-7F18-0BB5-0B99D1F2F137}"/>
          </ac:spMkLst>
        </pc:spChg>
        <pc:spChg chg="add mod">
          <ac:chgData name="Riley J Shepard" userId="S::rjs583@nau.edu::5e93948d-220a-41fa-9437-9117800d540c" providerId="AD" clId="Web-{34A2D397-9880-43AC-8D06-D09C37A7D16C}" dt="2025-10-20T04:20:50.293" v="33" actId="1076"/>
          <ac:spMkLst>
            <pc:docMk/>
            <pc:sldMk cId="1095508099" sldId="294"/>
            <ac:spMk id="10" creationId="{4279AD33-ADA1-E1CE-853E-127E3FB8E803}"/>
          </ac:spMkLst>
        </pc:spChg>
        <pc:spChg chg="add mod">
          <ac:chgData name="Riley J Shepard" userId="S::rjs583@nau.edu::5e93948d-220a-41fa-9437-9117800d540c" providerId="AD" clId="Web-{34A2D397-9880-43AC-8D06-D09C37A7D16C}" dt="2025-10-20T04:21:37.440" v="67" actId="20577"/>
          <ac:spMkLst>
            <pc:docMk/>
            <pc:sldMk cId="1095508099" sldId="294"/>
            <ac:spMk id="11" creationId="{CEDB58E2-89E5-638A-6632-5DF372F6E86F}"/>
          </ac:spMkLst>
        </pc:spChg>
        <pc:picChg chg="add mod">
          <ac:chgData name="Riley J Shepard" userId="S::rjs583@nau.edu::5e93948d-220a-41fa-9437-9117800d540c" providerId="AD" clId="Web-{34A2D397-9880-43AC-8D06-D09C37A7D16C}" dt="2025-10-20T04:19:24.830" v="4" actId="1076"/>
          <ac:picMkLst>
            <pc:docMk/>
            <pc:sldMk cId="1095508099" sldId="294"/>
            <ac:picMk id="5" creationId="{AF0B1BE0-7A4F-6205-7064-3D805BC07E40}"/>
          </ac:picMkLst>
        </pc:picChg>
        <pc:cxnChg chg="add mod">
          <ac:chgData name="Riley J Shepard" userId="S::rjs583@nau.edu::5e93948d-220a-41fa-9437-9117800d540c" providerId="AD" clId="Web-{34A2D397-9880-43AC-8D06-D09C37A7D16C}" dt="2025-10-20T04:22:21.318" v="72"/>
          <ac:cxnSpMkLst>
            <pc:docMk/>
            <pc:sldMk cId="1095508099" sldId="294"/>
            <ac:cxnSpMk id="12" creationId="{11843A84-EFAB-D6CE-1A60-CDEB202B316B}"/>
          </ac:cxnSpMkLst>
        </pc:cxnChg>
        <pc:cxnChg chg="add mod">
          <ac:chgData name="Riley J Shepard" userId="S::rjs583@nau.edu::5e93948d-220a-41fa-9437-9117800d540c" providerId="AD" clId="Web-{34A2D397-9880-43AC-8D06-D09C37A7D16C}" dt="2025-10-20T04:22:38.959" v="75" actId="14100"/>
          <ac:cxnSpMkLst>
            <pc:docMk/>
            <pc:sldMk cId="1095508099" sldId="294"/>
            <ac:cxnSpMk id="13" creationId="{4B5A1FE3-F637-C5F1-5261-ACD46364EA5E}"/>
          </ac:cxnSpMkLst>
        </pc:cxnChg>
        <pc:cxnChg chg="add mod">
          <ac:chgData name="Riley J Shepard" userId="S::rjs583@nau.edu::5e93948d-220a-41fa-9437-9117800d540c" providerId="AD" clId="Web-{34A2D397-9880-43AC-8D06-D09C37A7D16C}" dt="2025-10-20T04:22:56.538" v="79" actId="14100"/>
          <ac:cxnSpMkLst>
            <pc:docMk/>
            <pc:sldMk cId="1095508099" sldId="294"/>
            <ac:cxnSpMk id="14" creationId="{E4857C17-10C0-E8FE-B765-AB851868B853}"/>
          </ac:cxnSpMkLst>
        </pc:cxnChg>
        <pc:cxnChg chg="add mod">
          <ac:chgData name="Riley J Shepard" userId="S::rjs583@nau.edu::5e93948d-220a-41fa-9437-9117800d540c" providerId="AD" clId="Web-{34A2D397-9880-43AC-8D06-D09C37A7D16C}" dt="2025-10-20T04:23:08.273" v="82" actId="14100"/>
          <ac:cxnSpMkLst>
            <pc:docMk/>
            <pc:sldMk cId="1095508099" sldId="294"/>
            <ac:cxnSpMk id="15" creationId="{B7221878-D24C-7DD4-1879-977A6D0E903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58CEB-44DC-4D00-8DA5-64488A78465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8EAE5-F2B3-449D-AE33-E21463F8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1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8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AB3CF-1012-112C-2E3A-AC84B801F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50BB3-F609-9CF2-8898-86D21DDD8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3E8474-D829-BD7F-B024-4511819F1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7AF44-681A-D6F7-5D34-45F005984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5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65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2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59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3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D58AA-EB78-7A4A-AA34-C0122A6D8EF0}"/>
              </a:ext>
            </a:extLst>
          </p:cNvPr>
          <p:cNvSpPr/>
          <p:nvPr userDrawn="1"/>
        </p:nvSpPr>
        <p:spPr>
          <a:xfrm>
            <a:off x="-101204" y="-55564"/>
            <a:ext cx="12345591" cy="7122319"/>
          </a:xfrm>
          <a:prstGeom prst="rect">
            <a:avLst/>
          </a:prstGeom>
          <a:solidFill>
            <a:srgbClr val="182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3466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999" y="1563290"/>
            <a:ext cx="9144000" cy="1835150"/>
          </a:xfrm>
        </p:spPr>
        <p:txBody>
          <a:bodyPr anchor="t" anchorCtr="0"/>
          <a:lstStyle>
            <a:lvl1pPr algn="ctr">
              <a:defRPr sz="6000" b="1">
                <a:solidFill>
                  <a:srgbClr val="F8B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341034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CAF0F-C2A0-6040-8FE1-E6BCB779B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5613400"/>
            <a:ext cx="11353800" cy="12446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EAE2518-40DD-564C-9620-AEF456CF03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02" y="6054090"/>
            <a:ext cx="7452995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2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1B7540-0581-5648-ACE8-9AAA3DC81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7600" y="6464300"/>
            <a:ext cx="5994400" cy="3937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73C09CF-1956-034E-8141-A58186FD2E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135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0034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41B2A74-2816-7F4F-81D1-3A7F51696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67461" cy="9790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50406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30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E1812C-53FF-8542-A0C1-D61518344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5613400"/>
            <a:ext cx="11353800" cy="12446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DF1BD08-DEC5-E045-8D33-E4DE184399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02" y="6054090"/>
            <a:ext cx="7452995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4C54FA4-D324-2644-97E1-46597FF6A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262941"/>
          </a:xfrm>
        </p:spPr>
        <p:txBody>
          <a:bodyPr/>
          <a:lstStyle>
            <a:lvl1pPr>
              <a:defRPr>
                <a:solidFill>
                  <a:srgbClr val="0034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262941"/>
          </a:xfrm>
        </p:spPr>
        <p:txBody>
          <a:bodyPr/>
          <a:lstStyle>
            <a:lvl1pPr>
              <a:defRPr>
                <a:solidFill>
                  <a:srgbClr val="0034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8DF8F-D3EB-304B-8F1F-AFAA1F5ECF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464300"/>
            <a:ext cx="1135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0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DBEA452-4C37-2A4C-A60D-04B290157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795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403474"/>
            <a:ext cx="5157787" cy="381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795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03474"/>
            <a:ext cx="5183188" cy="381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0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6151C51-513F-244F-8DFE-F822FB7D2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8E345AA-D6A0-F84F-B7CE-51DC932BDDA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673225"/>
            <a:ext cx="10515600" cy="4819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3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9DECEAD-AC18-5343-A96F-F2AA0E2746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48632-27BE-C548-9919-52696701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4727A-0604-6C48-9EF4-09B741C2C5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5613400"/>
            <a:ext cx="11353800" cy="12446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45203F1-3836-6C47-823F-36242DE683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02" y="6054090"/>
            <a:ext cx="7452995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0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1465762" y="627866"/>
            <a:ext cx="4548529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0"/>
          </p:nvPr>
        </p:nvSpPr>
        <p:spPr>
          <a:xfrm>
            <a:off x="6299724" y="635486"/>
            <a:ext cx="4546577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465762" y="1566484"/>
            <a:ext cx="4548529" cy="30213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6299723" y="1566484"/>
            <a:ext cx="4548529" cy="30213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3"/>
          </p:nvPr>
        </p:nvSpPr>
        <p:spPr>
          <a:xfrm>
            <a:off x="1465762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Picture Placeholder 33"/>
          <p:cNvSpPr>
            <a:spLocks noGrp="1"/>
          </p:cNvSpPr>
          <p:nvPr>
            <p:ph type="pic" sz="quarter" idx="14"/>
          </p:nvPr>
        </p:nvSpPr>
        <p:spPr>
          <a:xfrm>
            <a:off x="3806124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Picture Placeholder 33"/>
          <p:cNvSpPr>
            <a:spLocks noGrp="1"/>
          </p:cNvSpPr>
          <p:nvPr>
            <p:ph type="pic" sz="quarter" idx="15"/>
          </p:nvPr>
        </p:nvSpPr>
        <p:spPr>
          <a:xfrm>
            <a:off x="6297772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Picture Placeholder 33"/>
          <p:cNvSpPr>
            <a:spLocks noGrp="1"/>
          </p:cNvSpPr>
          <p:nvPr>
            <p:ph type="pic" sz="quarter" idx="16"/>
          </p:nvPr>
        </p:nvSpPr>
        <p:spPr>
          <a:xfrm>
            <a:off x="8638134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61E93F-0B51-8A47-B1D4-0BE346EB8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7600" y="6464300"/>
            <a:ext cx="5994400" cy="3937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D4B85887-6933-9C41-9EF1-116BEB1F4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4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967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973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7AB5277-A3E9-2A46-9BFD-861956ADE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4400" cy="39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3C02C7-1F70-F944-9841-D4C78F4F6C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6464300"/>
            <a:ext cx="1135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0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54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2" r:id="rId7"/>
    <p:sldLayoutId id="2147483658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8B700"/>
          </a:solidFill>
          <a:latin typeface="Arial MT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4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ifacol.2018.08.34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520/f3184-16" TargetMode="External"/><Relationship Id="rId5" Type="http://schemas.openxmlformats.org/officeDocument/2006/relationships/hyperlink" Target="https://www.metal-am.com/articles/safety-management-in-metal-3d-printing/" TargetMode="External"/><Relationship Id="rId4" Type="http://schemas.openxmlformats.org/officeDocument/2006/relationships/hyperlink" Target="https://www.ansys.com/academic/educators/education-resources/am-case-study-part-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op.com/resources/blog/how-to-get-the-most-out-of-topology-optimization/" TargetMode="External"/><Relationship Id="rId2" Type="http://schemas.openxmlformats.org/officeDocument/2006/relationships/hyperlink" Target="https://www.prestigeequipment.com/pix/29314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ijmerr.com/v3n2/ijmerr_v3n2_40.pdf" TargetMode="External"/><Relationship Id="rId4" Type="http://schemas.openxmlformats.org/officeDocument/2006/relationships/hyperlink" Target="https://www.engineeringtoolbox.com/young-modulus-d_417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stm.org/f3318-18.html" TargetMode="External"/><Relationship Id="rId3" Type="http://schemas.openxmlformats.org/officeDocument/2006/relationships/hyperlink" Target="https://www.iso.org/standard/82919.html" TargetMode="External"/><Relationship Id="rId7" Type="http://schemas.openxmlformats.org/officeDocument/2006/relationships/hyperlink" Target="https://www.astm.org/f2924-14r21.html" TargetMode="External"/><Relationship Id="rId2" Type="http://schemas.openxmlformats.org/officeDocument/2006/relationships/hyperlink" Target="https://www.iso.org/standard/67289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so.org/standard/67287.html" TargetMode="External"/><Relationship Id="rId5" Type="http://schemas.openxmlformats.org/officeDocument/2006/relationships/hyperlink" Target="https://www.iso.org/standard/81779.html" TargetMode="External"/><Relationship Id="rId4" Type="http://schemas.openxmlformats.org/officeDocument/2006/relationships/hyperlink" Target="https://www.iso.org/standard/73565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7A929C-F016-0E4C-BBA8-F90194F29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7433"/>
            <a:ext cx="9144000" cy="102396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Commissioning and Operating a Direct Metal Laser Melting (DMLM) 3D Printer </a:t>
            </a:r>
            <a:endParaRPr lang="en-US" b="1">
              <a:solidFill>
                <a:srgbClr val="F8B7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52DB678-FFA9-2547-B22A-6C5EFA9C1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5732"/>
            <a:ext cx="9144000" cy="7890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Riley Shepard, Erik Leon, Sichao Jiang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7E29C-11EF-10AF-3EA8-41609476A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D5F38629-B0C4-3E5E-B576-04BEB014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Arial"/>
                <a:cs typeface="Arial"/>
              </a:rPr>
              <a:t>Literature Review- Riley</a:t>
            </a:r>
            <a:endParaRPr lang="en-US" b="1" kern="12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9B69-0311-0F40-F07A-AF206ACE8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216" y="1717698"/>
            <a:ext cx="6649516" cy="47751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Books</a:t>
            </a:r>
          </a:p>
          <a:p>
            <a:pPr>
              <a:buNone/>
            </a:pP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[3] P. Maggiore, S. Brischetto, and C. Ferro, </a:t>
            </a:r>
            <a:r>
              <a:rPr lang="en-US" sz="12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Additive Manufacturing Technologies and Applications</a:t>
            </a: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2017.</a:t>
            </a:r>
          </a:p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Contains chapter titled: </a:t>
            </a:r>
            <a:r>
              <a:rPr lang="en-US" sz="1200">
                <a:latin typeface="+mn-lt"/>
              </a:rPr>
              <a:t>Overhanging Features and the SLM/DMLS Residual Stresses Problem. </a:t>
            </a:r>
          </a:p>
          <a:p>
            <a:pPr lvl="1"/>
            <a:r>
              <a:rPr lang="en-US" sz="120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Explains challenge of internal stresses caused by DMLS- will inform if annealing is required </a:t>
            </a:r>
          </a:p>
          <a:p>
            <a:pPr marL="0" indent="0">
              <a:buNone/>
            </a:pPr>
            <a:r>
              <a:rPr lang="en-US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Academic Papers</a:t>
            </a:r>
          </a:p>
          <a:p>
            <a:pPr marL="0" indent="0">
              <a:buNone/>
            </a:pP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Nebojsa </a:t>
            </a:r>
            <a:r>
              <a:rPr lang="en-US" sz="12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Raicevic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Aleksandar </a:t>
            </a:r>
            <a:r>
              <a:rPr lang="en-US" sz="12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Grbović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Gordana </a:t>
            </a:r>
            <a:r>
              <a:rPr lang="en-US" sz="12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Kastratović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Nenad </a:t>
            </a:r>
            <a:r>
              <a:rPr lang="en-US" sz="12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Vidanović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A. Sedmak, “Fatigue Life Prediction of Topologically Optimized Torque Link Adjusted for Additive Manufacturing,” </a:t>
            </a:r>
            <a:r>
              <a:rPr lang="en-US" sz="1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Journal of Fatigue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pp. 107907–107907, Aug. 2023, </a:t>
            </a:r>
            <a:r>
              <a:rPr lang="en-US" sz="12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https://doi.org/10.1016/j.ijfatigue.2023.107907.</a:t>
            </a:r>
          </a:p>
          <a:p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‌Contains information of a fatigue life analysis and topology optimization of an aircraft torque link</a:t>
            </a:r>
          </a:p>
          <a:p>
            <a:pPr marL="0" indent="0">
              <a:buNone/>
            </a:pP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[4] D. Jankovics, H. Gohari, M. </a:t>
            </a:r>
            <a:r>
              <a:rPr lang="en-US" sz="12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Tayefeh</a:t>
            </a: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A. </a:t>
            </a:r>
            <a:r>
              <a:rPr lang="en-US" sz="12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Barari</a:t>
            </a: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“Developing Topology Optimization with Additive Manufacturing Constraints in ANSYS®,” </a:t>
            </a:r>
            <a:r>
              <a:rPr lang="en-US" sz="1200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IFAC-</a:t>
            </a:r>
            <a:r>
              <a:rPr lang="en-US" sz="1200" i="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PapersOnLine</a:t>
            </a: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vol. 51, no. 11, pp. 1359–1364, Jan. 2018, </a:t>
            </a:r>
            <a:r>
              <a:rPr lang="en-US" sz="120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https://doi.org/10.1016/j.ifacol.2018.08.340</a:t>
            </a: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Discusses the implementation of additive manufacturing constraints on topology optimization using ANSYS</a:t>
            </a:r>
          </a:p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Constrained based on AM overhang sensitivities </a:t>
            </a:r>
          </a:p>
          <a:p>
            <a:pPr marL="0" indent="0">
              <a:buNone/>
            </a:pPr>
            <a:r>
              <a:rPr lang="en-US" sz="1200">
                <a:latin typeface="+mn-lt"/>
              </a:rPr>
              <a:t>[1] O. Okorie, A. Perveen, D. </a:t>
            </a:r>
            <a:r>
              <a:rPr lang="en-US" sz="1200" err="1">
                <a:latin typeface="+mn-lt"/>
              </a:rPr>
              <a:t>Talamona</a:t>
            </a:r>
            <a:r>
              <a:rPr lang="en-US" sz="1200">
                <a:latin typeface="+mn-lt"/>
              </a:rPr>
              <a:t>, and K. Kostas, “Topology Optimization of an Aerospace Bracket: Numerical and Experimental Investigation,” </a:t>
            </a:r>
            <a:r>
              <a:rPr lang="en-US" sz="1200" i="1">
                <a:latin typeface="+mn-lt"/>
              </a:rPr>
              <a:t>Applied Sciences</a:t>
            </a:r>
            <a:r>
              <a:rPr lang="en-US" sz="1200">
                <a:latin typeface="+mn-lt"/>
              </a:rPr>
              <a:t>, vol. 13, no. 24, p. 13218, Jan. 2023, </a:t>
            </a:r>
            <a:r>
              <a:rPr lang="en-US" sz="1200" err="1">
                <a:latin typeface="+mn-lt"/>
              </a:rPr>
              <a:t>doi</a:t>
            </a:r>
            <a:r>
              <a:rPr lang="en-US" sz="1200">
                <a:latin typeface="+mn-lt"/>
              </a:rPr>
              <a:t>: https://doi.org/10.3390/app132413218.</a:t>
            </a:r>
          </a:p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Contains information of a static loading case and topology optimization for a bracket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9BC3BF-B6ED-B7EF-7D6E-0644C16AE88E}"/>
              </a:ext>
            </a:extLst>
          </p:cNvPr>
          <p:cNvSpPr txBox="1">
            <a:spLocks/>
          </p:cNvSpPr>
          <p:nvPr/>
        </p:nvSpPr>
        <p:spPr>
          <a:xfrm>
            <a:off x="7234732" y="1717698"/>
            <a:ext cx="4122659" cy="4532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latin typeface="Calibri"/>
                <a:ea typeface="Calibri"/>
                <a:cs typeface="Arial"/>
              </a:rPr>
              <a:t>Websites</a:t>
            </a:r>
            <a:endParaRPr lang="en-US" sz="1800" b="1">
              <a:latin typeface="Calibri"/>
              <a:ea typeface="Calibri"/>
            </a:endParaRP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[5] “Design for Metal Additive Manufacturing  Part 2: Topology Optimization and Build Preparation,” 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Ansys.com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2023.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4"/>
              </a:rPr>
              <a:t>https://www.ansys.com/academic/educators/education-resources/am-case-study-part-2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(accessed Sep. 15, 2025).</a:t>
            </a:r>
          </a:p>
          <a:p>
            <a:r>
              <a:rPr lang="en-US" sz="1800">
                <a:latin typeface="+mn-lt"/>
              </a:rPr>
              <a:t>Tutorial for completing a simple topology optimization for additive manufacturing</a:t>
            </a: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[6]“Safety management in metal Additive Manufacturing,” 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Metal Additive Manufacturing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Mar. 01, 2019.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5"/>
              </a:rPr>
              <a:t>https://www.metal-am.com/articles/safety-management-in-metal-3d-printing/</a:t>
            </a:r>
            <a:endParaRPr lang="en-US"/>
          </a:p>
          <a:p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‌Explains many safety factors concerning metal powder</a:t>
            </a:r>
          </a:p>
          <a:p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Includes recommendations for powder handling and accident prevention</a:t>
            </a:r>
            <a:endParaRPr lang="en-US"/>
          </a:p>
          <a:p>
            <a:pPr marL="0" indent="0">
              <a:buNone/>
            </a:pPr>
            <a:r>
              <a:rPr lang="en-US" sz="1800" b="1">
                <a:latin typeface="Calibri"/>
                <a:ea typeface="Calibri"/>
                <a:cs typeface="Arial"/>
              </a:rPr>
              <a:t>Standards</a:t>
            </a: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[7] “Specification for Additive Manufacturing Stainless Steel Alloy (UNS S31603) with Powder Bed Fusion,” Sep. 2016, </a:t>
            </a:r>
            <a:r>
              <a:rPr lang="en-US" sz="18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doi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6"/>
              </a:rPr>
              <a:t>https://doi.org/10.1520/f3184-16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r>
              <a:rPr lang="en-US" sz="1800">
                <a:latin typeface="+mn-lt"/>
              </a:rPr>
              <a:t>Looks at 2 different processes for DMLS AM and discusses operational standards to achieve improved material properties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D2A3360-05E7-8960-1B08-13BA2689AAA9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Riley, 8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339392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A00CA-86AF-AAA7-D143-2129E999F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5F50E52-8789-5007-1FD0-AAD9831D5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Arial"/>
                <a:cs typeface="Arial"/>
              </a:rPr>
              <a:t>Literature Review- Erik</a:t>
            </a:r>
            <a:endParaRPr lang="en-US" b="1" kern="12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BF2B0-78C7-9BCF-30B3-68F2EF6A4889}"/>
              </a:ext>
            </a:extLst>
          </p:cNvPr>
          <p:cNvSpPr txBox="1"/>
          <p:nvPr/>
        </p:nvSpPr>
        <p:spPr>
          <a:xfrm>
            <a:off x="839213" y="1712626"/>
            <a:ext cx="5391437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ea typeface="Calibri"/>
                <a:cs typeface="Calibri"/>
              </a:rPr>
              <a:t>Physical Manual</a:t>
            </a:r>
          </a:p>
          <a:p>
            <a:r>
              <a:rPr lang="en-US" sz="1400">
                <a:ea typeface="Calibri"/>
                <a:cs typeface="Calibri"/>
              </a:rPr>
              <a:t>[8] </a:t>
            </a:r>
            <a:r>
              <a:rPr lang="en-US" sz="1400" i="1" err="1">
                <a:ea typeface="Calibri"/>
                <a:cs typeface="Calibri"/>
              </a:rPr>
              <a:t>Mlab</a:t>
            </a:r>
            <a:r>
              <a:rPr lang="en-US" sz="1400" i="1">
                <a:ea typeface="Calibri"/>
                <a:cs typeface="Calibri"/>
              </a:rPr>
              <a:t> </a:t>
            </a:r>
            <a:r>
              <a:rPr lang="en-US" sz="1400" i="1" err="1">
                <a:ea typeface="Calibri"/>
                <a:cs typeface="Calibri"/>
              </a:rPr>
              <a:t>cusing</a:t>
            </a:r>
            <a:r>
              <a:rPr lang="en-US" sz="1400" i="1">
                <a:ea typeface="Calibri"/>
                <a:cs typeface="Calibri"/>
              </a:rPr>
              <a:t> R: Translation of Operating Manual</a:t>
            </a:r>
            <a:r>
              <a:rPr lang="en-US" sz="1400">
                <a:ea typeface="Calibri"/>
                <a:cs typeface="Calibri"/>
              </a:rPr>
              <a:t>, v1.0.15, CONCEPT Laser GmbH, 2013, S1 pp.10-141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>
                <a:ea typeface="Calibri"/>
                <a:cs typeface="Calibri"/>
              </a:rPr>
              <a:t>Safety information and step-by-step tutorial on how to operate the metal 3D printer</a:t>
            </a:r>
          </a:p>
          <a:p>
            <a:endParaRPr lang="en-US" sz="1400">
              <a:ea typeface="Calibri"/>
              <a:cs typeface="Calibri"/>
            </a:endParaRPr>
          </a:p>
          <a:p>
            <a:r>
              <a:rPr lang="en-US" sz="1400">
                <a:ea typeface="Calibri"/>
                <a:cs typeface="Calibri"/>
              </a:rPr>
              <a:t>[9] </a:t>
            </a:r>
            <a:r>
              <a:rPr lang="en-US" sz="1400" i="1">
                <a:ea typeface="Calibri"/>
                <a:cs typeface="Calibri"/>
              </a:rPr>
              <a:t>Instruction Manual: Wet Separator</a:t>
            </a:r>
            <a:r>
              <a:rPr lang="en-US" sz="1400">
                <a:ea typeface="Calibri"/>
                <a:cs typeface="Calibri"/>
              </a:rPr>
              <a:t>, v1.0.15, CONCEPT Laser GmbH, June 2014, S3 pp.7-39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ea typeface="Calibri"/>
                <a:cs typeface="Calibri"/>
              </a:rPr>
              <a:t>Safety information and step-by-step tutorial on how to operate the wet separator</a:t>
            </a:r>
          </a:p>
          <a:p>
            <a:endParaRPr lang="en-US" sz="1400">
              <a:ea typeface="Calibri"/>
              <a:cs typeface="Calibri"/>
            </a:endParaRPr>
          </a:p>
          <a:p>
            <a:r>
              <a:rPr lang="en-US" sz="1400">
                <a:ea typeface="Calibri"/>
                <a:cs typeface="Calibri"/>
              </a:rPr>
              <a:t>[10] </a:t>
            </a:r>
            <a:r>
              <a:rPr lang="en-US" sz="1400" i="1" err="1">
                <a:ea typeface="Calibri"/>
                <a:cs typeface="Calibri"/>
              </a:rPr>
              <a:t>Mlab</a:t>
            </a:r>
            <a:r>
              <a:rPr lang="en-US" sz="1400" i="1">
                <a:ea typeface="Calibri"/>
                <a:cs typeface="Calibri"/>
              </a:rPr>
              <a:t> </a:t>
            </a:r>
            <a:r>
              <a:rPr lang="en-US" sz="1400" i="1" err="1">
                <a:ea typeface="Calibri"/>
                <a:cs typeface="Calibri"/>
              </a:rPr>
              <a:t>cusing</a:t>
            </a:r>
            <a:r>
              <a:rPr lang="en-US" sz="1400" i="1">
                <a:ea typeface="Calibri"/>
                <a:cs typeface="Calibri"/>
              </a:rPr>
              <a:t>: Concept Laser Software 1.2.4,</a:t>
            </a:r>
            <a:r>
              <a:rPr lang="en-US" sz="1400">
                <a:ea typeface="Calibri"/>
                <a:cs typeface="Calibri"/>
              </a:rPr>
              <a:t> v1.0.15, CONCEPT Laser GmbH, 2013, S4 pp.7-39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ea typeface="Calibri"/>
                <a:cs typeface="Calibri"/>
              </a:rPr>
              <a:t>Tutorial for printer software and troubleshooting</a:t>
            </a:r>
          </a:p>
          <a:p>
            <a:endParaRPr lang="en-US" sz="1400">
              <a:ea typeface="Calibri"/>
              <a:cs typeface="Calibri"/>
            </a:endParaRPr>
          </a:p>
          <a:p>
            <a:r>
              <a:rPr lang="en-US" sz="1400" b="1">
                <a:ea typeface="Calibri"/>
                <a:cs typeface="Calibri"/>
              </a:rPr>
              <a:t>E-Manual</a:t>
            </a:r>
          </a:p>
          <a:p>
            <a:r>
              <a:rPr lang="en-US" sz="1400">
                <a:ea typeface="Calibri"/>
                <a:cs typeface="Calibri"/>
              </a:rPr>
              <a:t>[11] </a:t>
            </a:r>
            <a:r>
              <a:rPr lang="en-US" sz="1400" i="1">
                <a:ea typeface="Calibri"/>
                <a:cs typeface="Calibri"/>
              </a:rPr>
              <a:t>QM Powder: Automatic Sieving Station Operation Manual</a:t>
            </a:r>
            <a:r>
              <a:rPr lang="en-US" sz="1400">
                <a:ea typeface="Calibri"/>
                <a:cs typeface="Calibri"/>
              </a:rPr>
              <a:t>, v1.0.15, CONCEPT Laser GmbH,</a:t>
            </a:r>
            <a:r>
              <a:rPr lang="en-US" sz="1400">
                <a:ea typeface="+mn-lt"/>
                <a:cs typeface="+mn-lt"/>
              </a:rPr>
              <a:t> July 12, 2016. Accessed Sept. 16, 2025. [Online] Available: </a:t>
            </a:r>
            <a:r>
              <a:rPr lang="en-US" sz="1400">
                <a:ea typeface="+mn-lt"/>
                <a:cs typeface="+mn-lt"/>
                <a:hlinkClick r:id="rId2"/>
              </a:rPr>
              <a:t>https://www.prestigeequipment.com/pix/29314.pdf</a:t>
            </a:r>
            <a:endParaRPr lang="en-US" sz="1400">
              <a:solidFill>
                <a:srgbClr val="00336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ea typeface="Calibri"/>
                <a:cs typeface="Calibri"/>
              </a:rPr>
              <a:t>Safety information and step-by-step tutorial on how to operate the sieve unit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C15353-2704-804A-7A9F-F352D367951B}"/>
              </a:ext>
            </a:extLst>
          </p:cNvPr>
          <p:cNvSpPr txBox="1"/>
          <p:nvPr/>
        </p:nvSpPr>
        <p:spPr>
          <a:xfrm>
            <a:off x="6352423" y="1722475"/>
            <a:ext cx="5180549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ea typeface="Calibri"/>
                <a:cs typeface="Calibri"/>
              </a:rPr>
              <a:t>Website</a:t>
            </a:r>
            <a:endParaRPr lang="en-US" b="1">
              <a:ea typeface="Calibri" panose="020F0502020204030204"/>
              <a:cs typeface="Calibri" panose="020F0502020204030204"/>
            </a:endParaRPr>
          </a:p>
          <a:p>
            <a:r>
              <a:rPr lang="en-US" sz="1400">
                <a:solidFill>
                  <a:srgbClr val="000000"/>
                </a:solidFill>
                <a:ea typeface="Calibri"/>
                <a:cs typeface="Calibri"/>
              </a:rPr>
              <a:t>[12] </a:t>
            </a:r>
            <a:r>
              <a:rPr lang="en-US" sz="1400" err="1">
                <a:solidFill>
                  <a:srgbClr val="000000"/>
                </a:solidFill>
                <a:ea typeface="Calibri"/>
                <a:cs typeface="Calibri"/>
              </a:rPr>
              <a:t>nTop</a:t>
            </a:r>
            <a:r>
              <a:rPr lang="en-US" sz="1400">
                <a:solidFill>
                  <a:srgbClr val="000000"/>
                </a:solidFill>
                <a:ea typeface="Calibri"/>
                <a:cs typeface="Calibri"/>
              </a:rPr>
              <a:t>, “How to get the most out of topology optimization,” </a:t>
            </a:r>
            <a:r>
              <a:rPr lang="en-US" sz="1400" i="1" err="1">
                <a:solidFill>
                  <a:srgbClr val="000000"/>
                </a:solidFill>
                <a:ea typeface="Calibri"/>
                <a:cs typeface="Calibri"/>
              </a:rPr>
              <a:t>nTop</a:t>
            </a:r>
            <a:r>
              <a:rPr lang="en-US" sz="1400">
                <a:solidFill>
                  <a:srgbClr val="000000"/>
                </a:solidFill>
                <a:ea typeface="Calibri"/>
                <a:cs typeface="Calibri"/>
              </a:rPr>
              <a:t>, Mar. 19, 2020. </a:t>
            </a:r>
            <a:r>
              <a:rPr lang="en-US" sz="1400">
                <a:solidFill>
                  <a:srgbClr val="000000"/>
                </a:solidFill>
                <a:ea typeface="Calibri"/>
                <a:cs typeface="Calibri"/>
                <a:hlinkClick r:id="rId3"/>
              </a:rPr>
              <a:t>https://www.ntop.com/resources/blog/how-to-get-the-most-out-of-topology-optimization/</a:t>
            </a:r>
            <a:endParaRPr lang="en-US" sz="1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ea typeface="Calibri"/>
                <a:cs typeface="Calibri"/>
              </a:rPr>
              <a:t>Describes </a:t>
            </a:r>
            <a:r>
              <a:rPr lang="en-US" sz="1400" err="1">
                <a:solidFill>
                  <a:srgbClr val="000000"/>
                </a:solidFill>
                <a:ea typeface="Calibri"/>
                <a:cs typeface="Calibri"/>
              </a:rPr>
              <a:t>nTop's</a:t>
            </a:r>
            <a:r>
              <a:rPr lang="en-US" sz="1400">
                <a:solidFill>
                  <a:srgbClr val="000000"/>
                </a:solidFill>
                <a:ea typeface="Calibri"/>
                <a:cs typeface="Calibri"/>
              </a:rPr>
              <a:t> optimization process</a:t>
            </a:r>
          </a:p>
          <a:p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sz="1400">
                <a:solidFill>
                  <a:srgbClr val="000000"/>
                </a:solidFill>
                <a:ea typeface="Calibri"/>
                <a:cs typeface="Calibri"/>
              </a:rPr>
              <a:t>[13] The Engineering Toolbox, “Young’s Modulus - Tensile and Yield Strength for common Materials,” </a:t>
            </a:r>
            <a:r>
              <a:rPr lang="en-US" sz="1400" i="1">
                <a:solidFill>
                  <a:srgbClr val="000000"/>
                </a:solidFill>
                <a:ea typeface="Calibri"/>
                <a:cs typeface="Calibri"/>
              </a:rPr>
              <a:t>Engineeringtoolbox.com</a:t>
            </a:r>
            <a:r>
              <a:rPr lang="en-US" sz="1400">
                <a:solidFill>
                  <a:srgbClr val="000000"/>
                </a:solidFill>
                <a:ea typeface="Calibri"/>
                <a:cs typeface="Calibri"/>
              </a:rPr>
              <a:t>, 2003. </a:t>
            </a:r>
            <a:r>
              <a:rPr lang="en-US" sz="1400">
                <a:solidFill>
                  <a:srgbClr val="000000"/>
                </a:solidFill>
                <a:ea typeface="Calibri"/>
                <a:cs typeface="Calibri"/>
                <a:hlinkClick r:id="rId4"/>
              </a:rPr>
              <a:t>https://www.engineeringtoolbox.com/young-modulus-d_417.html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ea typeface="Calibri"/>
                <a:cs typeface="Calibri"/>
              </a:rPr>
              <a:t>Provides properties of metals that will be tested </a:t>
            </a:r>
          </a:p>
          <a:p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sz="1400" b="1">
                <a:ea typeface="Calibri"/>
                <a:cs typeface="Calibri"/>
              </a:rPr>
              <a:t>Article</a:t>
            </a:r>
          </a:p>
          <a:p>
            <a:r>
              <a:rPr lang="en-US" sz="1400">
                <a:solidFill>
                  <a:srgbClr val="000000"/>
                </a:solidFill>
                <a:ea typeface="Calibri"/>
                <a:cs typeface="Calibri"/>
              </a:rPr>
              <a:t>[14] R. M. Dhawale and S. R. Wagh, “FINITE ELEMENT ANALYSIS OF COMPONENTS OF EXCAVATOR ARM—A REVIEW,” Jan. 2014. 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  <a:hlinkClick r:id="rId5"/>
              </a:rPr>
              <a:t>https://www.ijmerr.com/v3n2/ijmerr_v3n2_40.pdf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ea typeface="Calibri"/>
                <a:cs typeface="Calibri"/>
              </a:rPr>
              <a:t>A review of various analyses done on parts of an excavator</a:t>
            </a:r>
          </a:p>
          <a:p>
            <a:r>
              <a:rPr lang="en-US" sz="1400">
                <a:solidFill>
                  <a:srgbClr val="000000"/>
                </a:solidFill>
                <a:ea typeface="Calibri"/>
                <a:cs typeface="Calibri"/>
              </a:rPr>
              <a:t>‌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sz="1400" b="1">
              <a:ea typeface="Calibri"/>
              <a:cs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A583D2-0671-76DC-B627-94FF68D78619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Erik, 9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300721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D2ECA-20D0-DDC0-E131-C266F7079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338DE865-C0D6-1C80-33A8-A9C42EC9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Arial"/>
                <a:cs typeface="Arial"/>
              </a:rPr>
              <a:t>Literature Review- Sichao</a:t>
            </a:r>
            <a:endParaRPr lang="en-US" b="1" kern="12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B3141-A423-E2D4-4907-C8F8768146C4}"/>
              </a:ext>
            </a:extLst>
          </p:cNvPr>
          <p:cNvSpPr txBox="1"/>
          <p:nvPr/>
        </p:nvSpPr>
        <p:spPr>
          <a:xfrm>
            <a:off x="603606" y="1446142"/>
            <a:ext cx="4669280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+mn-lt"/>
                <a:cs typeface="+mn-lt"/>
              </a:rPr>
              <a:t>[15] ISO/ASTM International, “Additive manufacturing — Design — Requirements, guidelines and recommendations,”</a:t>
            </a:r>
          </a:p>
          <a:p>
            <a:r>
              <a:rPr lang="en-US" sz="1600">
                <a:ea typeface="+mn-lt"/>
                <a:cs typeface="+mn-lt"/>
                <a:hlinkClick r:id="rId2"/>
              </a:rPr>
              <a:t>https://www.iso.org/standard/67289.html</a:t>
            </a:r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[16]ISO/ASTM International, “Additive manufacturing of metals — Process characteristics and performance — Metal powder bed fusion process to meet critical applications,”</a:t>
            </a:r>
          </a:p>
          <a:p>
            <a:r>
              <a:rPr lang="en-US" sz="1600">
                <a:ea typeface="+mn-lt"/>
                <a:cs typeface="+mn-lt"/>
                <a:hlinkClick r:id="rId3"/>
              </a:rPr>
              <a:t>https://www.iso.org/standard/82919.html</a:t>
            </a:r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[17] ISO/ASTM International, “Additive manufacturing — Feedstock materials — Methods to characterize metal powders,”</a:t>
            </a:r>
          </a:p>
          <a:p>
            <a:r>
              <a:rPr lang="en-US" sz="1600">
                <a:ea typeface="+mn-lt"/>
                <a:cs typeface="+mn-lt"/>
                <a:hlinkClick r:id="rId4"/>
              </a:rPr>
              <a:t>https://www.iso.org/standard/73565.html</a:t>
            </a:r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[18] ISO/ASTM International, “Additive manufacturing of metals — Finished part properties — Post-processing, inspection and testing of parts produced by powder bed fusion,”</a:t>
            </a:r>
          </a:p>
          <a:p>
            <a:r>
              <a:rPr lang="en-US" sz="1600">
                <a:ea typeface="+mn-lt"/>
                <a:cs typeface="+mn-lt"/>
              </a:rPr>
              <a:t> </a:t>
            </a:r>
            <a:r>
              <a:rPr lang="en-US" sz="1600">
                <a:ea typeface="+mn-lt"/>
                <a:cs typeface="+mn-lt"/>
                <a:hlinkClick r:id="rId5"/>
              </a:rPr>
              <a:t>https://www.iso.org/standard/81779.html</a:t>
            </a:r>
            <a:endParaRPr lang="en-US" sz="1600">
              <a:ea typeface="+mn-lt"/>
              <a:cs typeface="+mn-lt"/>
            </a:endParaRPr>
          </a:p>
          <a:p>
            <a:endParaRPr lang="en-US" sz="160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9CD05-8119-1756-BC49-7D5D718F8B92}"/>
              </a:ext>
            </a:extLst>
          </p:cNvPr>
          <p:cNvSpPr txBox="1"/>
          <p:nvPr/>
        </p:nvSpPr>
        <p:spPr>
          <a:xfrm>
            <a:off x="5636053" y="1558323"/>
            <a:ext cx="5279081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+mn-lt"/>
                <a:cs typeface="+mn-lt"/>
              </a:rPr>
              <a:t>[19] ISO/ASTM International, “Additive manufacturing — Test artefacts — Geometric capability assessment of additive manufacturing systems,”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>
                <a:ea typeface="+mn-lt"/>
                <a:cs typeface="+mn-lt"/>
                <a:hlinkClick r:id="rId6"/>
              </a:rPr>
              <a:t>https://www.iso.org/standard/67287.html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>
                <a:ea typeface="+mn-lt"/>
                <a:cs typeface="+mn-lt"/>
              </a:rPr>
              <a:t>[20] ASTM International, “Standard Specification for Additive Manufacturing Titanium-6 Aluminum-4 Vanadium with Powder Bed Fusion,”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>
                <a:ea typeface="+mn-lt"/>
                <a:cs typeface="+mn-lt"/>
                <a:hlinkClick r:id="rId7"/>
              </a:rPr>
              <a:t>https://www.astm.org/f2924-14r21.html</a:t>
            </a:r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[21] ASTM International, “Additive Manufacturing – Finished Part Properties – Specification for AlSi10Mg with Powder Bed Fusion – Laser Beam,”</a:t>
            </a:r>
          </a:p>
          <a:p>
            <a:r>
              <a:rPr lang="en-US" sz="1600">
                <a:ea typeface="+mn-lt"/>
                <a:cs typeface="+mn-lt"/>
                <a:hlinkClick r:id="rId8"/>
              </a:rPr>
              <a:t>https://www.astm.org/f3318-18.html</a:t>
            </a:r>
            <a:endParaRPr lang="en-US" sz="1600">
              <a:ea typeface="+mn-lt"/>
              <a:cs typeface="+mn-lt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AE1EB7-4799-F45C-746D-5D0C93AAD9BE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err="1">
                <a:latin typeface="Calibri"/>
                <a:ea typeface="Calibri"/>
                <a:cs typeface="Arial"/>
              </a:rPr>
              <a:t>Sichao</a:t>
            </a:r>
            <a:r>
              <a:rPr lang="en-US" sz="2000" i="1">
                <a:latin typeface="Calibri"/>
                <a:ea typeface="Calibri"/>
                <a:cs typeface="Arial"/>
              </a:rPr>
              <a:t>, 10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276443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04540-21CB-C4FA-48A6-49BBD088C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3B040008-5D84-682C-019A-B9DB4B7B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81" y="365125"/>
            <a:ext cx="10515600" cy="979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Arial"/>
                <a:cs typeface="Arial"/>
              </a:rPr>
              <a:t>Hip Bracket Mathematical Modelling</a:t>
            </a:r>
            <a:endParaRPr lang="en-US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drawing of a metal object&#10;&#10;AI-generated content may be incorrect.">
            <a:extLst>
              <a:ext uri="{FF2B5EF4-FFF2-40B4-BE49-F238E27FC236}">
                <a16:creationId xmlns:a16="http://schemas.microsoft.com/office/drawing/2014/main" id="{ACD6B3F7-3213-1E16-D891-FE85B5C77F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676" t="9780" r="44449" b="3056"/>
          <a:stretch>
            <a:fillRect/>
          </a:stretch>
        </p:blipFill>
        <p:spPr>
          <a:xfrm>
            <a:off x="272317" y="1741220"/>
            <a:ext cx="1401423" cy="409480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B5A349-B910-5695-295F-73C7B0EC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3740" y="1482930"/>
            <a:ext cx="3454659" cy="514464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b="1">
                <a:latin typeface="Calibri"/>
                <a:ea typeface="Calibri"/>
                <a:cs typeface="Arial"/>
              </a:rPr>
              <a:t>Known Parameters and Assumptions</a:t>
            </a:r>
            <a:endParaRPr lang="en-US" b="1">
              <a:latin typeface="Calibri"/>
              <a:ea typeface="Calibri"/>
            </a:endParaRPr>
          </a:p>
          <a:p>
            <a:pPr marL="457200" indent="-457200"/>
            <a:r>
              <a:rPr lang="en-US">
                <a:latin typeface="Calibri"/>
                <a:ea typeface="Calibri"/>
                <a:cs typeface="Arial"/>
              </a:rPr>
              <a:t>Max Operational Torque at Motor: </a:t>
            </a:r>
          </a:p>
          <a:p>
            <a:pPr marL="914400"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3466"/>
                </a:solidFill>
                <a:latin typeface="Calibri"/>
                <a:ea typeface="Calibri"/>
                <a:cs typeface="Arial"/>
              </a:rPr>
              <a:t>12 Nm</a:t>
            </a:r>
          </a:p>
          <a:p>
            <a:pPr marL="457200" indent="-457200"/>
            <a:r>
              <a:rPr lang="en-US">
                <a:latin typeface="Calibri"/>
                <a:ea typeface="Calibri"/>
                <a:cs typeface="Arial"/>
              </a:rPr>
              <a:t>Known Distances: </a:t>
            </a:r>
          </a:p>
          <a:p>
            <a:pPr marL="914400"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3466"/>
                </a:solidFill>
                <a:latin typeface="Calibri"/>
                <a:ea typeface="Calibri"/>
                <a:cs typeface="Arial"/>
              </a:rPr>
              <a:t>60mm- axis to axis</a:t>
            </a:r>
          </a:p>
          <a:p>
            <a:pPr marL="914400"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3466"/>
                </a:solidFill>
                <a:latin typeface="Calibri"/>
                <a:ea typeface="Calibri"/>
                <a:cs typeface="Arial"/>
              </a:rPr>
              <a:t>44mm- motor axis to mounting screws</a:t>
            </a:r>
          </a:p>
          <a:p>
            <a:pPr marL="457200" indent="-457200"/>
            <a:r>
              <a:rPr lang="en-US">
                <a:latin typeface="Calibri"/>
                <a:ea typeface="Calibri"/>
                <a:cs typeface="Arial"/>
              </a:rPr>
              <a:t>Alloy Steel M3 screws</a:t>
            </a:r>
          </a:p>
          <a:p>
            <a:pPr marL="457200" indent="-457200"/>
            <a:r>
              <a:rPr lang="en-US">
                <a:latin typeface="Calibri"/>
                <a:ea typeface="Calibri"/>
                <a:cs typeface="Arial"/>
              </a:rPr>
              <a:t>Assumptions: </a:t>
            </a:r>
          </a:p>
          <a:p>
            <a:pPr marL="914400" lvl="1" indent="-457200"/>
            <a:r>
              <a:rPr lang="en-US">
                <a:latin typeface="Calibri"/>
                <a:ea typeface="Calibri"/>
                <a:cs typeface="Arial"/>
              </a:rPr>
              <a:t>Upright, carbon fiber motor brackets, and baseplate rigidly fixed</a:t>
            </a:r>
          </a:p>
          <a:p>
            <a:pPr marL="914400" lvl="1" indent="-457200"/>
            <a:r>
              <a:rPr lang="en-US">
                <a:latin typeface="Calibri"/>
                <a:ea typeface="Calibri"/>
                <a:cs typeface="Arial"/>
              </a:rPr>
              <a:t>All 4 bolts loaded equally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564601-2166-60DC-4BE5-1359E76B9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3059" y="1614604"/>
                <a:ext cx="3275868" cy="464629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346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>
                    <a:latin typeface="Calibri"/>
                    <a:ea typeface="Calibri"/>
                    <a:cs typeface="Arial"/>
                  </a:rPr>
                  <a:t>Results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=0.0025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𝑀𝑃𝑎</m:t>
                    </m:r>
                  </m:oMath>
                </a14:m>
                <a:r>
                  <a:rPr lang="en-US" i="1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𝑆h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=780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𝑀𝑃𝑎</m:t>
                    </m:r>
                  </m:oMath>
                </a14:m>
                <a:endParaRPr lang="en-US" b="0">
                  <a:latin typeface="Calibri"/>
                  <a:ea typeface="Cambria Math" panose="02040503050406030204" pitchFamily="18" charset="0"/>
                  <a:cs typeface="Arial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/>
                            <a:cs typeface="Arial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/>
                            <a:cs typeface="Arial"/>
                          </a:rPr>
                          <m:t>𝑎𝑥𝑖𝑎𝑙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/>
                        <a:cs typeface="Arial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/>
                        <a:cs typeface="Arial"/>
                      </a:rPr>
                      <m:t>0.72 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/>
                        <a:cs typeface="Arial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libri"/>
                        <a:cs typeface="Arial"/>
                      </a:rPr>
                      <m:t> </m:t>
                    </m:r>
                  </m:oMath>
                </a14:m>
                <a:endParaRPr lang="en-US" b="0">
                  <a:latin typeface="Calibri"/>
                  <a:ea typeface="Cambria Math" panose="02040503050406030204" pitchFamily="18" charset="0"/>
                  <a:cs typeface="Arial"/>
                </a:endParaRPr>
              </a:p>
              <a:p>
                <a:r>
                  <a:rPr lang="en-US" b="0">
                    <a:solidFill>
                      <a:srgbClr val="003466"/>
                    </a:solidFill>
                    <a:latin typeface="Calibri"/>
                    <a:ea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/>
                            <a:cs typeface="Arial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/>
                            <a:cs typeface="Arial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/>
                        <a:cs typeface="Arial"/>
                      </a:rPr>
                      <m:t>=0.0031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/>
                        <a:cs typeface="Arial"/>
                      </a:rPr>
                      <m:t>𝑁𝑚</m:t>
                    </m:r>
                  </m:oMath>
                </a14:m>
                <a:endParaRPr lang="en-US">
                  <a:solidFill>
                    <a:srgbClr val="003466"/>
                  </a:solidFill>
                  <a:latin typeface="Calibri"/>
                  <a:ea typeface="Calibri"/>
                  <a:cs typeface="Arial"/>
                </a:endParaRPr>
              </a:p>
              <a:p>
                <a:pPr marL="914400" lvl="1" indent="-457200">
                  <a:buFont typeface="Courier New" panose="020B0604020202020204" pitchFamily="34" charset="0"/>
                  <a:buChar char="o"/>
                </a:pPr>
                <a:r>
                  <a:rPr lang="en-US">
                    <a:solidFill>
                      <a:srgbClr val="003466"/>
                    </a:solidFill>
                    <a:latin typeface="Calibri"/>
                    <a:ea typeface="Calibri"/>
                    <a:cs typeface="Arial"/>
                  </a:rPr>
                  <a:t>Will define boundary conditions for FEA and Top. Opt.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564601-2166-60DC-4BE5-1359E76B9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059" y="1614604"/>
                <a:ext cx="3275868" cy="4646295"/>
              </a:xfrm>
              <a:prstGeom prst="rect">
                <a:avLst/>
              </a:prstGeom>
              <a:blipFill>
                <a:blip r:embed="rId4"/>
                <a:stretch>
                  <a:fillRect l="-3911" t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2B5DD28-7009-A719-D9B0-BBAA57B6AB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77474" y="1563398"/>
                <a:ext cx="3572255" cy="450367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346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>
                    <a:latin typeface="Calibri"/>
                    <a:ea typeface="Calibri"/>
                    <a:cs typeface="Arial"/>
                  </a:rPr>
                  <a:t>Equations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/>
                        <a:cs typeface="Arial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Calibri"/>
                        <a:cs typeface="Arial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/>
                        <a:cs typeface="Arial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𝑟</m:t>
                    </m:r>
                  </m:oMath>
                </a14:m>
                <a:endParaRPr lang="en-US">
                  <a:latin typeface="Calibri"/>
                  <a:ea typeface="Cambria Math" panose="02040503050406030204" pitchFamily="18" charset="0"/>
                  <a:cs typeface="Arial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>
                  <a:latin typeface="Calibri"/>
                  <a:ea typeface="Calibri"/>
                  <a:cs typeface="Arial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/>
                        <a:cs typeface="Arial"/>
                      </a:rPr>
                      <m:t>𝐻𝐵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/>
                        <a:cs typeface="Arial"/>
                      </a:rPr>
                      <m:t>=0.3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/>
                            <a:cs typeface="Arial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/>
                        <a:cs typeface="Arial"/>
                      </a:rPr>
                      <m:t>−25 </m:t>
                    </m:r>
                  </m:oMath>
                </a14:m>
                <a:r>
                  <a:rPr lang="en-US" b="0">
                    <a:latin typeface="Calibri"/>
                    <a:ea typeface="Calibri"/>
                    <a:cs typeface="Arial"/>
                  </a:rPr>
                  <a:t> [22]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𝑆h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=0.6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−25</m:t>
                    </m:r>
                  </m:oMath>
                </a14:m>
                <a:r>
                  <a:rPr lang="en-US">
                    <a:latin typeface="Calibri"/>
                    <a:ea typeface="Calibri"/>
                    <a:cs typeface="Arial"/>
                  </a:rPr>
                  <a:t> [22]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libri"/>
                            <a:cs typeface="Arial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libri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/>
                                <a:cs typeface="Arial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/>
                                <a:cs typeface="Arial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/>
                            <a:cs typeface="Arial"/>
                          </a:rPr>
                          <m:t>=0</m:t>
                        </m:r>
                      </m:e>
                    </m:nary>
                  </m:oMath>
                </a14:m>
                <a:endParaRPr lang="en-US">
                  <a:latin typeface="Calibri"/>
                  <a:ea typeface="Calibri"/>
                  <a:cs typeface="Arial"/>
                </a:endParaRPr>
              </a:p>
              <a:p>
                <a:endParaRPr lang="en-US" b="1">
                  <a:latin typeface="Calibri"/>
                  <a:ea typeface="Calibri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2B5DD28-7009-A719-D9B0-BBAA57B6A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474" y="1563398"/>
                <a:ext cx="3572255" cy="4503673"/>
              </a:xfrm>
              <a:prstGeom prst="rect">
                <a:avLst/>
              </a:prstGeom>
              <a:blipFill>
                <a:blip r:embed="rId5"/>
                <a:stretch>
                  <a:fillRect l="-3584" t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Circular 2">
            <a:extLst>
              <a:ext uri="{FF2B5EF4-FFF2-40B4-BE49-F238E27FC236}">
                <a16:creationId xmlns:a16="http://schemas.microsoft.com/office/drawing/2014/main" id="{D49FB648-F77F-F57A-6EE6-F049CF4AC6D0}"/>
              </a:ext>
            </a:extLst>
          </p:cNvPr>
          <p:cNvSpPr/>
          <p:nvPr/>
        </p:nvSpPr>
        <p:spPr>
          <a:xfrm rot="10988730">
            <a:off x="250528" y="2079382"/>
            <a:ext cx="1331321" cy="1314081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225AA0-17B2-9A04-3D6B-B83748612F39}"/>
              </a:ext>
            </a:extLst>
          </p:cNvPr>
          <p:cNvSpPr txBox="1">
            <a:spLocks/>
          </p:cNvSpPr>
          <p:nvPr/>
        </p:nvSpPr>
        <p:spPr>
          <a:xfrm>
            <a:off x="0" y="5882684"/>
            <a:ext cx="2040941" cy="610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>
                <a:latin typeface="Calibri"/>
                <a:ea typeface="Calibri"/>
                <a:cs typeface="Arial"/>
              </a:rPr>
              <a:t>Figure 9: Motor Torque Diagram</a:t>
            </a:r>
            <a:endParaRPr lang="en-US" sz="1400" i="1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130CE6-558B-F548-98CF-871E8BDD49CA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Riley, 11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403646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063BA-78A9-A449-95CE-553430AAF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42F70852-C377-C52E-5257-A279C6AB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RC Excavator Stick Mathematical Modelling</a:t>
            </a:r>
            <a:endParaRPr lang="en-US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655A2-59F3-8BCA-9872-288B01794513}"/>
              </a:ext>
            </a:extLst>
          </p:cNvPr>
          <p:cNvSpPr txBox="1"/>
          <p:nvPr/>
        </p:nvSpPr>
        <p:spPr>
          <a:xfrm>
            <a:off x="840725" y="1711869"/>
            <a:ext cx="3184604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ea typeface="Calibri"/>
                <a:cs typeface="Calibri"/>
              </a:rPr>
              <a:t>Expected Loads and Conditions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ea typeface="Calibri"/>
                <a:cs typeface="Calibri"/>
              </a:rPr>
              <a:t>Torque at connections to boom and bucket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200">
                <a:ea typeface="Calibri"/>
                <a:cs typeface="Calibri"/>
              </a:rPr>
              <a:t>Variable based on extension of arm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ea typeface="Calibri"/>
                <a:cs typeface="Calibri"/>
              </a:rPr>
              <a:t>Momentum from bucket and general movement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3EBFE-B30C-F6BF-3517-8BBB34C37805}"/>
              </a:ext>
            </a:extLst>
          </p:cNvPr>
          <p:cNvSpPr txBox="1"/>
          <p:nvPr/>
        </p:nvSpPr>
        <p:spPr>
          <a:xfrm>
            <a:off x="5123771" y="1711178"/>
            <a:ext cx="3240216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b="1">
                <a:ea typeface="Calibri"/>
                <a:cs typeface="Calibri"/>
              </a:rPr>
              <a:t>Equations</a:t>
            </a:r>
          </a:p>
          <a:p>
            <a:pPr marL="457200" indent="-457200"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τ = r × F</a:t>
            </a:r>
          </a:p>
          <a:p>
            <a:pPr marL="457200" indent="-457200"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p</a:t>
            </a:r>
            <a:r>
              <a:rPr lang="en-US" sz="2600">
                <a:ea typeface="Calibri"/>
                <a:cs typeface="Calibri"/>
              </a:rPr>
              <a:t> = mv</a:t>
            </a:r>
          </a:p>
          <a:p>
            <a:pPr marL="457200" indent="-457200"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ΣM = 0</a:t>
            </a:r>
            <a:endParaRPr lang="en-US" sz="2600">
              <a:ea typeface="Calibri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BDAC13-F281-DE41-3638-15D578133A81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Erik, 12</a:t>
            </a:r>
            <a:endParaRPr lang="en-US" sz="2000" i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53F6A-A118-82D7-1A3E-FA516B7E3A55}"/>
              </a:ext>
            </a:extLst>
          </p:cNvPr>
          <p:cNvSpPr txBox="1"/>
          <p:nvPr/>
        </p:nvSpPr>
        <p:spPr>
          <a:xfrm>
            <a:off x="7709510" y="1710421"/>
            <a:ext cx="3630156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>
                <a:ea typeface="Calibri"/>
                <a:cs typeface="Calibri"/>
              </a:rPr>
              <a:t>Results</a:t>
            </a:r>
          </a:p>
          <a:p>
            <a:pPr marL="457200" indent="-457200">
              <a:buFont typeface="Arial"/>
              <a:buChar char="•"/>
            </a:pPr>
            <a:r>
              <a:rPr lang="en-US" sz="2600">
                <a:ea typeface="Calibri"/>
                <a:cs typeface="Calibri"/>
              </a:rPr>
              <a:t>τ = 6.137x10^-4 Nm</a:t>
            </a:r>
          </a:p>
          <a:p>
            <a:pPr marL="457200" indent="-457200">
              <a:buFont typeface="Arial"/>
              <a:buChar char="•"/>
            </a:pPr>
            <a:r>
              <a:rPr lang="en-US" sz="2600">
                <a:ea typeface="Calibri"/>
                <a:cs typeface="Calibri"/>
              </a:rPr>
              <a:t>p = .002 </a:t>
            </a:r>
            <a:r>
              <a:rPr lang="en-US" sz="2600" err="1">
                <a:ea typeface="Calibri"/>
                <a:cs typeface="Calibri"/>
              </a:rPr>
              <a:t>kgm</a:t>
            </a:r>
            <a:r>
              <a:rPr lang="en-US" sz="2600">
                <a:ea typeface="Calibri"/>
                <a:cs typeface="Calibri"/>
              </a:rPr>
              <a:t>/s </a:t>
            </a:r>
          </a:p>
        </p:txBody>
      </p:sp>
      <p:pic>
        <p:nvPicPr>
          <p:cNvPr id="5" name="Picture 4" descr="Excavator Arm Crowd Dipper Stick | ConEquip Parts">
            <a:extLst>
              <a:ext uri="{FF2B5EF4-FFF2-40B4-BE49-F238E27FC236}">
                <a16:creationId xmlns:a16="http://schemas.microsoft.com/office/drawing/2014/main" id="{FE21D334-C057-149C-EE64-88B826DF0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492" y="3281145"/>
            <a:ext cx="3645015" cy="281240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207CC1-2298-792D-B225-D2FADB07C29B}"/>
              </a:ext>
            </a:extLst>
          </p:cNvPr>
          <p:cNvSpPr txBox="1">
            <a:spLocks/>
          </p:cNvSpPr>
          <p:nvPr/>
        </p:nvSpPr>
        <p:spPr>
          <a:xfrm>
            <a:off x="7710881" y="6134354"/>
            <a:ext cx="3648830" cy="575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>
                <a:latin typeface="Calibri"/>
                <a:ea typeface="Calibri"/>
                <a:cs typeface="Arial"/>
              </a:rPr>
              <a:t>Figure 10: Excavator Arm Example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308463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131FF-9EB6-2EA8-36F1-F5D9B8F51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0ADE355C-6534-8648-E434-FF7E60A9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Arial"/>
                <a:cs typeface="Arial"/>
              </a:rPr>
              <a:t>Mathematical Modelling (Sichao)</a:t>
            </a:r>
            <a:endParaRPr lang="en-US" b="1" kern="12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 descr="A black and white drawing of a circular object&#10;&#10;AI-generated content may be incorrect.">
            <a:extLst>
              <a:ext uri="{FF2B5EF4-FFF2-40B4-BE49-F238E27FC236}">
                <a16:creationId xmlns:a16="http://schemas.microsoft.com/office/drawing/2014/main" id="{D8A7FFCA-93F1-99F0-7D86-ED2C2F541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18" y="1926683"/>
            <a:ext cx="1539606" cy="3847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B667C3-CC22-2A18-6EB5-3B987BCBFCE6}"/>
              </a:ext>
            </a:extLst>
          </p:cNvPr>
          <p:cNvSpPr txBox="1"/>
          <p:nvPr/>
        </p:nvSpPr>
        <p:spPr>
          <a:xfrm>
            <a:off x="3189985" y="1713704"/>
            <a:ext cx="325394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Component:</a:t>
            </a:r>
            <a:r>
              <a:rPr lang="en-US">
                <a:ea typeface="+mn-lt"/>
                <a:cs typeface="+mn-lt"/>
              </a:rPr>
              <a:t> Steering Block 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Load case:</a:t>
            </a:r>
            <a:r>
              <a:rPr lang="en-US">
                <a:ea typeface="+mn-lt"/>
                <a:cs typeface="+mn-lt"/>
              </a:rPr>
              <a:t> lateral/landing load transmitted at wheel axle → knuckle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Lever arm to critical section:</a:t>
            </a:r>
            <a:r>
              <a:rPr lang="en-US">
                <a:ea typeface="+mn-lt"/>
                <a:cs typeface="+mn-lt"/>
              </a:rPr>
              <a:t> L=25 mm</a:t>
            </a:r>
            <a:endParaRPr lang="en-US">
              <a:ea typeface="Calibri"/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Resultant force at axle (model):</a:t>
            </a:r>
            <a:r>
              <a:rPr lang="en-US">
                <a:ea typeface="+mn-lt"/>
                <a:cs typeface="+mn-lt"/>
              </a:rPr>
              <a:t> F=150 N</a:t>
            </a:r>
          </a:p>
          <a:p>
            <a:r>
              <a:rPr lang="en-US" b="1">
                <a:ea typeface="+mn-lt"/>
                <a:cs typeface="+mn-lt"/>
              </a:rPr>
              <a:t>Section at neck (approx.):</a:t>
            </a:r>
            <a:r>
              <a:rPr lang="en-US">
                <a:ea typeface="+mn-lt"/>
                <a:cs typeface="+mn-lt"/>
              </a:rPr>
              <a:t> width b=6 mm, thickness h=12 mm</a:t>
            </a:r>
          </a:p>
          <a:p>
            <a:r>
              <a:rPr lang="en-US" b="1">
                <a:ea typeface="+mn-lt"/>
                <a:cs typeface="+mn-lt"/>
              </a:rPr>
              <a:t>Material:</a:t>
            </a:r>
            <a:r>
              <a:rPr lang="en-US">
                <a:ea typeface="+mn-lt"/>
                <a:cs typeface="+mn-lt"/>
              </a:rPr>
              <a:t> 7075-T6, yield σy≈505 MPa</a:t>
            </a:r>
          </a:p>
          <a:p>
            <a:r>
              <a:rPr lang="en-US">
                <a:ea typeface="+mn-lt"/>
                <a:cs typeface="+mn-lt"/>
              </a:rPr>
              <a:t>Notes: dominant bending; torsion/shear checked in FEA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F5C1AB-E7A4-CD06-1579-587D8CC252A7}"/>
              </a:ext>
            </a:extLst>
          </p:cNvPr>
          <p:cNvSpPr txBox="1"/>
          <p:nvPr/>
        </p:nvSpPr>
        <p:spPr>
          <a:xfrm>
            <a:off x="7304216" y="1757405"/>
            <a:ext cx="35148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Equation：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C1D70-0350-C529-F867-E7E5767D0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936" y="2076566"/>
            <a:ext cx="3143250" cy="1552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B9A62-8546-0365-5F7A-D3E4BE082A63}"/>
              </a:ext>
            </a:extLst>
          </p:cNvPr>
          <p:cNvSpPr txBox="1"/>
          <p:nvPr/>
        </p:nvSpPr>
        <p:spPr>
          <a:xfrm>
            <a:off x="7367841" y="3794930"/>
            <a:ext cx="338672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Results：</a:t>
            </a:r>
            <a:endParaRPr lang="en-US">
              <a:ea typeface="+mn-lt"/>
              <a:cs typeface="+mn-lt"/>
            </a:endParaRPr>
          </a:p>
          <a:p>
            <a:pPr algn="l"/>
            <a:r>
              <a:rPr lang="en-US">
                <a:ea typeface="+mn-lt"/>
                <a:cs typeface="+mn-lt"/>
              </a:rPr>
              <a:t>M=150×0.025=3.75N*m</a:t>
            </a:r>
          </a:p>
          <a:p>
            <a:r>
              <a:rPr lang="en-US" err="1">
                <a:ea typeface="+mn-lt"/>
                <a:cs typeface="+mn-lt"/>
              </a:rPr>
              <a:t>σb</a:t>
            </a:r>
            <a:r>
              <a:rPr lang="en-US">
                <a:ea typeface="+mn-lt"/>
                <a:cs typeface="+mn-lt"/>
              </a:rPr>
              <a:t> =（6×150×0.025）/</a:t>
            </a:r>
          </a:p>
          <a:p>
            <a:r>
              <a:rPr lang="en-US">
                <a:ea typeface="+mn-lt"/>
                <a:cs typeface="+mn-lt"/>
              </a:rPr>
              <a:t>（0.006×（0.012）^2)=26MPa</a:t>
            </a:r>
          </a:p>
          <a:p>
            <a:r>
              <a:rPr lang="en-US">
                <a:ea typeface="+mn-lt"/>
                <a:cs typeface="+mn-lt"/>
              </a:rPr>
              <a:t>n=505/26≈19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C435C4-1516-900E-CEF6-664C880BE6E2}"/>
              </a:ext>
            </a:extLst>
          </p:cNvPr>
          <p:cNvSpPr txBox="1">
            <a:spLocks/>
          </p:cNvSpPr>
          <p:nvPr/>
        </p:nvSpPr>
        <p:spPr>
          <a:xfrm>
            <a:off x="104545" y="5774989"/>
            <a:ext cx="2544362" cy="609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Figure 11: Steering Knuckle Drawing</a:t>
            </a:r>
            <a:endParaRPr lang="en-US" sz="2000" i="1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419229-FF6A-C4FB-FE7E-36AFE3521276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err="1">
                <a:latin typeface="Calibri"/>
                <a:ea typeface="Calibri"/>
                <a:cs typeface="Arial"/>
              </a:rPr>
              <a:t>Sichao</a:t>
            </a:r>
            <a:r>
              <a:rPr lang="en-US" sz="2000" i="1">
                <a:latin typeface="Calibri"/>
                <a:ea typeface="Calibri"/>
                <a:cs typeface="Arial"/>
              </a:rPr>
              <a:t>, 13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2996011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D780D-C1B6-6A3E-30D3-25D600B2A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3B65B55-5253-AD20-0D0E-AFC9A0B7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Arial"/>
                <a:cs typeface="Arial"/>
              </a:rPr>
              <a:t>Schedule</a:t>
            </a:r>
            <a:endParaRPr lang="en-US" b="1" kern="12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 descr="A table with text on it&#10;&#10;AI-generated content may be incorrect.">
            <a:extLst>
              <a:ext uri="{FF2B5EF4-FFF2-40B4-BE49-F238E27FC236}">
                <a16:creationId xmlns:a16="http://schemas.microsoft.com/office/drawing/2014/main" id="{10E2FF4F-BB2B-AEF3-96E2-68829421C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03" y="1529316"/>
            <a:ext cx="5284083" cy="2294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3A336A-D7D2-D0E5-292C-14B34C683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" b="1107"/>
          <a:stretch>
            <a:fillRect/>
          </a:stretch>
        </p:blipFill>
        <p:spPr>
          <a:xfrm>
            <a:off x="2095192" y="1529316"/>
            <a:ext cx="4730911" cy="490806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5CBC8A-B16A-121B-822B-17EF9433D141}"/>
              </a:ext>
            </a:extLst>
          </p:cNvPr>
          <p:cNvSpPr txBox="1">
            <a:spLocks/>
          </p:cNvSpPr>
          <p:nvPr/>
        </p:nvSpPr>
        <p:spPr>
          <a:xfrm>
            <a:off x="0" y="1842040"/>
            <a:ext cx="1953158" cy="609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latin typeface="Calibri"/>
                <a:ea typeface="Calibri"/>
                <a:cs typeface="Arial"/>
              </a:rPr>
              <a:t>Table 4: Team Task List and Schedule</a:t>
            </a:r>
            <a:endParaRPr lang="en-US" sz="2000" i="1" dirty="0">
              <a:ea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BAB915-603F-B570-0241-09AB90BF96CC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Riley, 14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8552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56425-EEAF-58BC-2296-3DD066F23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AA4D9596-2979-C8B4-5033-7AB0C24A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Arial"/>
                <a:cs typeface="Arial"/>
              </a:rPr>
              <a:t>Budget</a:t>
            </a:r>
            <a:endParaRPr lang="en-US" b="1" kern="12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42C8372-0F39-FDC8-B052-D1E4A1323D39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err="1">
                <a:latin typeface="Calibri"/>
                <a:ea typeface="Calibri"/>
                <a:cs typeface="Arial"/>
              </a:rPr>
              <a:t>Sichao</a:t>
            </a:r>
            <a:r>
              <a:rPr lang="en-US" sz="2000" i="1">
                <a:latin typeface="Calibri"/>
                <a:ea typeface="Calibri"/>
                <a:cs typeface="Arial"/>
              </a:rPr>
              <a:t>, 15</a:t>
            </a:r>
            <a:endParaRPr lang="en-US" sz="2000" i="1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9908D30-D12A-AFDF-18C1-BD9734D8D18F}"/>
              </a:ext>
            </a:extLst>
          </p:cNvPr>
          <p:cNvSpPr txBox="1"/>
          <p:nvPr/>
        </p:nvSpPr>
        <p:spPr>
          <a:xfrm>
            <a:off x="594704" y="5187744"/>
            <a:ext cx="24509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CN" i="1">
                <a:ea typeface="等线"/>
              </a:rPr>
              <a:t>Table 5: Bill of Materials</a:t>
            </a:r>
            <a:endParaRPr lang="en-US" altLang="zh-CN" i="1">
              <a:ea typeface="等线"/>
              <a:cs typeface="Calibri"/>
            </a:endParaRPr>
          </a:p>
        </p:txBody>
      </p:sp>
      <p:pic>
        <p:nvPicPr>
          <p:cNvPr id="3" name="Picture 2" descr="A green and black table with numbers and a green background&#10;&#10;AI-generated content may be incorrect.">
            <a:extLst>
              <a:ext uri="{FF2B5EF4-FFF2-40B4-BE49-F238E27FC236}">
                <a16:creationId xmlns:a16="http://schemas.microsoft.com/office/drawing/2014/main" id="{4F00C685-8617-21F0-1E7A-36C941A5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65" y="1835252"/>
            <a:ext cx="6671064" cy="319448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0606FF-9E92-14C7-D744-370FC3982D13}"/>
              </a:ext>
            </a:extLst>
          </p:cNvPr>
          <p:cNvSpPr txBox="1">
            <a:spLocks/>
          </p:cNvSpPr>
          <p:nvPr/>
        </p:nvSpPr>
        <p:spPr>
          <a:xfrm>
            <a:off x="7612144" y="1936308"/>
            <a:ext cx="3594993" cy="364153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Calibri"/>
                <a:ea typeface="Calibri"/>
                <a:cs typeface="Arial"/>
              </a:rPr>
              <a:t>Fundraising Plans</a:t>
            </a:r>
            <a:endParaRPr lang="en-US" dirty="0"/>
          </a:p>
          <a:p>
            <a:r>
              <a:rPr lang="en-US" sz="2000" dirty="0">
                <a:latin typeface="Calibri"/>
                <a:ea typeface="Calibri"/>
                <a:cs typeface="Arial"/>
              </a:rPr>
              <a:t>Monetary Goal: ~$120</a:t>
            </a:r>
            <a:endParaRPr lang="en-US" sz="2000">
              <a:latin typeface="Calibri"/>
              <a:ea typeface="Calibri"/>
              <a:cs typeface="Arial"/>
            </a:endParaRPr>
          </a:p>
          <a:p>
            <a:r>
              <a:rPr lang="en-US" sz="2000" dirty="0">
                <a:latin typeface="Calibri"/>
                <a:ea typeface="Calibri"/>
                <a:cs typeface="Arial"/>
              </a:rPr>
              <a:t>Team will finalize after verifying BOM with Dr. </a:t>
            </a:r>
            <a:r>
              <a:rPr lang="en-US" sz="2000" dirty="0" err="1">
                <a:latin typeface="Calibri"/>
                <a:ea typeface="Calibri"/>
                <a:cs typeface="Arial"/>
              </a:rPr>
              <a:t>Ciocanel</a:t>
            </a:r>
          </a:p>
          <a:p>
            <a:r>
              <a:rPr lang="en-US" sz="2000" dirty="0">
                <a:latin typeface="Calibri"/>
                <a:ea typeface="Calibri"/>
                <a:cs typeface="Arial"/>
              </a:rPr>
              <a:t>Potential Opportunities: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solidFill>
                  <a:srgbClr val="003466"/>
                </a:solidFill>
                <a:latin typeface="Calibri"/>
                <a:ea typeface="Calibri"/>
                <a:cs typeface="Arial"/>
              </a:rPr>
              <a:t>Team GoFundMe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solidFill>
                  <a:srgbClr val="003466"/>
                </a:solidFill>
                <a:latin typeface="Calibri"/>
                <a:ea typeface="Calibri"/>
                <a:cs typeface="Arial"/>
              </a:rPr>
              <a:t>Restaurant fundraising night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solidFill>
                  <a:srgbClr val="003466"/>
                </a:solidFill>
                <a:latin typeface="Calibri"/>
                <a:ea typeface="Calibri"/>
                <a:cs typeface="Arial"/>
              </a:rPr>
              <a:t>Cane's </a:t>
            </a:r>
            <a:endParaRPr lang="en-US">
              <a:solidFill>
                <a:srgbClr val="003466"/>
              </a:solidFill>
              <a:latin typeface="Calibri"/>
              <a:ea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solidFill>
                  <a:srgbClr val="003466"/>
                </a:solidFill>
                <a:latin typeface="Calibri"/>
                <a:ea typeface="Calibri"/>
                <a:cs typeface="Arial"/>
              </a:rPr>
              <a:t>Chipotle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 dirty="0">
              <a:solidFill>
                <a:srgbClr val="003466"/>
              </a:solidFill>
              <a:latin typeface="Calibri"/>
              <a:ea typeface="Calibri"/>
              <a:cs typeface="Arial"/>
            </a:endParaRPr>
          </a:p>
          <a:p>
            <a:pPr marL="914400" lvl="2" indent="0">
              <a:buNone/>
            </a:pPr>
            <a:endParaRPr lang="en-US" dirty="0">
              <a:solidFill>
                <a:srgbClr val="003466"/>
              </a:solidFill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76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7A929C-F016-0E4C-BBA8-F90194F29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9650"/>
            <a:ext cx="9144000" cy="102396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8B700"/>
                </a:solidFill>
                <a:latin typeface="Arial"/>
                <a:cs typeface="Arial"/>
              </a:rPr>
              <a:t>Thank you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And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 Any Questions?</a:t>
            </a:r>
            <a:endParaRPr lang="en-US" b="1">
              <a:solidFill>
                <a:srgbClr val="F8B7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86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E23C3-1FC9-47D2-A674-46A5CD90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Additional 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D15B-E1CD-DEA0-860E-5035254EF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803924" cy="42629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arenR"/>
            </a:pPr>
            <a:endParaRPr lang="en-US" sz="1400">
              <a:solidFill>
                <a:schemeClr val="tx1">
                  <a:lumMod val="50000"/>
                </a:schemeClr>
              </a:solidFill>
              <a:latin typeface="Arial"/>
              <a:ea typeface="Calibri"/>
              <a:cs typeface="Calibri"/>
            </a:endParaRPr>
          </a:p>
          <a:p>
            <a:pPr marL="514350" indent="-514350">
              <a:buAutoNum type="arabicParenR"/>
            </a:pPr>
            <a:endParaRPr lang="en-US" b="0" i="0" u="none" strike="noStrike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/>
            </a:endParaRPr>
          </a:p>
          <a:p>
            <a:pPr>
              <a:buAutoNum type="arabicParenR"/>
            </a:pPr>
            <a:endParaRPr lang="en-US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n-US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A7975-1C27-DA14-A4BB-466A08A36678}"/>
              </a:ext>
            </a:extLst>
          </p:cNvPr>
          <p:cNvSpPr txBox="1"/>
          <p:nvPr/>
        </p:nvSpPr>
        <p:spPr>
          <a:xfrm>
            <a:off x="687629" y="1645920"/>
            <a:ext cx="111629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7200" algn="l"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[22]Georgi Genov, “REVISITING THE RULE-OF-THUMB DEPENDENCIES OF THE SHEAR STRENGTH AND THE HARDNESS ON THE YIELD AND THE ULTIMATE STRENGTHS,” Nov. 17, 2020. https://www.researchgate.net/publication/355208819_REVISITING_THE_RULE-OF-THUMB_DEPENDENCIES_OF_THE_SHEAR_STRENGTH_AND_THE_HARDNESS_ON_THE_YIELD_AND_THE_ULTIMATE_STRENGTHS</a:t>
            </a:r>
          </a:p>
          <a:p>
            <a:pPr algn="l"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‌</a:t>
            </a:r>
          </a:p>
        </p:txBody>
      </p:sp>
    </p:spTree>
    <p:extLst>
      <p:ext uri="{BB962C8B-B14F-4D97-AF65-F5344CB8AC3E}">
        <p14:creationId xmlns:p14="http://schemas.microsoft.com/office/powerpoint/2010/main" val="428622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645E-1514-C3C8-0764-7A6DF07A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Project Description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9FAA7-A986-C5FC-20FD-3C92A9B93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244" y="1633031"/>
            <a:ext cx="7405250" cy="472349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>
                <a:latin typeface="Calibri"/>
                <a:ea typeface="Calibri"/>
                <a:cs typeface="Arial"/>
              </a:rPr>
              <a:t>Printer: Concept Laser </a:t>
            </a:r>
            <a:r>
              <a:rPr lang="en-US" err="1">
                <a:latin typeface="Calibri"/>
                <a:ea typeface="Calibri"/>
                <a:cs typeface="Arial"/>
              </a:rPr>
              <a:t>MLab</a:t>
            </a:r>
            <a:r>
              <a:rPr lang="en-US">
                <a:latin typeface="Calibri"/>
                <a:ea typeface="Calibri"/>
                <a:cs typeface="Arial"/>
              </a:rPr>
              <a:t> </a:t>
            </a:r>
            <a:r>
              <a:rPr lang="en-US" err="1">
                <a:latin typeface="Calibri"/>
                <a:ea typeface="Calibri"/>
                <a:cs typeface="Arial"/>
              </a:rPr>
              <a:t>Cusing</a:t>
            </a:r>
            <a:r>
              <a:rPr lang="en-US">
                <a:latin typeface="Calibri"/>
                <a:ea typeface="Calibri"/>
                <a:cs typeface="Arial"/>
              </a:rPr>
              <a:t> 100R</a:t>
            </a:r>
          </a:p>
          <a:p>
            <a:r>
              <a:rPr lang="en-US">
                <a:latin typeface="Calibri"/>
                <a:ea typeface="Calibri"/>
                <a:cs typeface="Arial"/>
              </a:rPr>
              <a:t>Final Commissioning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3466"/>
                </a:solidFill>
                <a:latin typeface="Calibri"/>
                <a:ea typeface="Calibri"/>
                <a:cs typeface="Arial"/>
              </a:rPr>
              <a:t>Start-up Guide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3466"/>
                </a:solidFill>
                <a:latin typeface="Calibri"/>
                <a:ea typeface="Calibri"/>
                <a:cs typeface="Arial"/>
              </a:rPr>
              <a:t>Safety Guidelines/Requirements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3466"/>
                </a:solidFill>
                <a:latin typeface="Calibri"/>
                <a:ea typeface="Calibri"/>
                <a:cs typeface="Arial"/>
              </a:rPr>
              <a:t>Train Idea Lab Manager</a:t>
            </a:r>
            <a:endParaRPr lang="en-US">
              <a:latin typeface="Calibri"/>
              <a:ea typeface="Calibri"/>
              <a:cs typeface="Arial"/>
            </a:endParaRPr>
          </a:p>
          <a:p>
            <a:r>
              <a:rPr lang="en-US">
                <a:latin typeface="Calibri"/>
                <a:ea typeface="Calibri"/>
                <a:cs typeface="Arial"/>
              </a:rPr>
              <a:t>Individual Design Projects</a:t>
            </a:r>
          </a:p>
          <a:p>
            <a:r>
              <a:rPr lang="en-US">
                <a:latin typeface="Calibri"/>
                <a:ea typeface="Calibri"/>
                <a:cs typeface="Arial"/>
              </a:rPr>
              <a:t>Service- Who needs some parts made?</a:t>
            </a:r>
          </a:p>
          <a:p>
            <a:pPr marL="0" indent="0">
              <a:buNone/>
            </a:pPr>
            <a:r>
              <a:rPr lang="en-US" sz="1800">
                <a:latin typeface="Arial"/>
                <a:ea typeface="Calibri"/>
                <a:cs typeface="Arial"/>
              </a:rPr>
              <a:t>  </a:t>
            </a:r>
            <a:r>
              <a:rPr lang="en-US">
                <a:latin typeface="Calibri"/>
                <a:ea typeface="Calibri"/>
                <a:cs typeface="Arial"/>
              </a:rPr>
              <a:t>Client: IDEA Lab and ME Department- </a:t>
            </a:r>
            <a:r>
              <a:rPr lang="en-US">
                <a:latin typeface="Calibri"/>
                <a:ea typeface="Calibri"/>
                <a:cs typeface="Calibri"/>
              </a:rPr>
              <a:t>Dr. </a:t>
            </a:r>
            <a:r>
              <a:rPr lang="en-US" err="1">
                <a:latin typeface="Calibri"/>
                <a:ea typeface="Calibri"/>
                <a:cs typeface="Calibri"/>
              </a:rPr>
              <a:t>Ciocanel</a:t>
            </a:r>
            <a:r>
              <a:rPr lang="en-US">
                <a:latin typeface="Calibri"/>
                <a:ea typeface="Calibri"/>
                <a:cs typeface="Calibri"/>
              </a:rPr>
              <a:t> </a:t>
            </a:r>
          </a:p>
          <a:p>
            <a:r>
              <a:rPr lang="en-US">
                <a:latin typeface="Calibri"/>
                <a:ea typeface="Calibri"/>
                <a:cs typeface="Arial"/>
              </a:rPr>
              <a:t>Impact: Expand NAU's manufacturing capabilities</a:t>
            </a:r>
          </a:p>
          <a:p>
            <a:r>
              <a:rPr lang="en-US">
                <a:latin typeface="Calibri"/>
                <a:ea typeface="Calibri"/>
                <a:cs typeface="Arial"/>
              </a:rPr>
              <a:t>Mentors: Mike Downey, Justin Sokel</a:t>
            </a:r>
            <a:endParaRPr lang="en-US">
              <a:latin typeface="Calibri"/>
              <a:ea typeface="Calibri"/>
            </a:endParaRPr>
          </a:p>
        </p:txBody>
      </p:sp>
      <p:pic>
        <p:nvPicPr>
          <p:cNvPr id="6" name="Picture 5" descr="A machine with a screen and a metal stand&#10;&#10;AI-generated content may be incorrect.">
            <a:extLst>
              <a:ext uri="{FF2B5EF4-FFF2-40B4-BE49-F238E27FC236}">
                <a16:creationId xmlns:a16="http://schemas.microsoft.com/office/drawing/2014/main" id="{667CDEA5-CD4D-ED51-9E82-DDA687FA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65" y="1695114"/>
            <a:ext cx="3626216" cy="404939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94F90E-06D9-4164-B565-796809A4357C}"/>
              </a:ext>
            </a:extLst>
          </p:cNvPr>
          <p:cNvSpPr txBox="1">
            <a:spLocks/>
          </p:cNvSpPr>
          <p:nvPr/>
        </p:nvSpPr>
        <p:spPr>
          <a:xfrm>
            <a:off x="7979787" y="5740573"/>
            <a:ext cx="3649680" cy="9860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Figure 1: Concept Laser </a:t>
            </a:r>
            <a:r>
              <a:rPr lang="en-US" sz="2000" i="1" err="1">
                <a:latin typeface="Calibri"/>
                <a:ea typeface="Calibri"/>
                <a:cs typeface="Arial"/>
              </a:rPr>
              <a:t>MLab</a:t>
            </a:r>
            <a:r>
              <a:rPr lang="en-US" sz="2000" i="1">
                <a:latin typeface="Calibri"/>
                <a:ea typeface="Calibri"/>
                <a:cs typeface="Arial"/>
              </a:rPr>
              <a:t> </a:t>
            </a:r>
            <a:r>
              <a:rPr lang="en-US" sz="2000" i="1" err="1">
                <a:latin typeface="Calibri"/>
                <a:ea typeface="Calibri"/>
                <a:cs typeface="Arial"/>
              </a:rPr>
              <a:t>cusing</a:t>
            </a:r>
            <a:r>
              <a:rPr lang="en-US" sz="2000" i="1">
                <a:latin typeface="Calibri"/>
                <a:ea typeface="Calibri"/>
                <a:cs typeface="Arial"/>
              </a:rPr>
              <a:t> 100 R</a:t>
            </a:r>
            <a:endParaRPr lang="en-US" sz="2000" i="1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A24A4E-95D7-5CDA-E642-5A372BEE35BA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Erik, 1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3626829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453F8-59C4-3B9D-0AC2-C49AF574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6AC0-7EF9-A785-5CDB-CA6E6979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Appendix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4C2AE-EB6C-9E68-935F-9C2AD1F4E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803924" cy="42629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arenR"/>
            </a:pPr>
            <a:endParaRPr lang="en-US" sz="1400">
              <a:solidFill>
                <a:schemeClr val="tx1">
                  <a:lumMod val="50000"/>
                </a:schemeClr>
              </a:solidFill>
              <a:latin typeface="Arial"/>
              <a:ea typeface="Calibri"/>
              <a:cs typeface="Calibri"/>
            </a:endParaRPr>
          </a:p>
          <a:p>
            <a:pPr marL="514350" indent="-514350">
              <a:buAutoNum type="arabicParenR"/>
            </a:pPr>
            <a:endParaRPr lang="en-US" b="0" i="0" u="none" strike="noStrike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/>
            </a:endParaRPr>
          </a:p>
          <a:p>
            <a:pPr>
              <a:buAutoNum type="arabicParenR"/>
            </a:pPr>
            <a:endParaRPr lang="en-US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n-US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92B54625-C494-9074-D8C3-F76D2D9F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6" y="1678577"/>
            <a:ext cx="4959276" cy="390361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41CA28-C7A4-D12F-EDED-D5DEDA6F614E}"/>
              </a:ext>
            </a:extLst>
          </p:cNvPr>
          <p:cNvSpPr txBox="1">
            <a:spLocks/>
          </p:cNvSpPr>
          <p:nvPr/>
        </p:nvSpPr>
        <p:spPr>
          <a:xfrm>
            <a:off x="716818" y="5729241"/>
            <a:ext cx="4476974" cy="609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Figure 12: Hip Abduction Bracket Force and Shear Calculations</a:t>
            </a:r>
            <a:endParaRPr lang="en-US" sz="2000" i="1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F910B81-F84C-9C0F-38BE-DB37A1022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468" y="1681611"/>
            <a:ext cx="6319708" cy="390024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48A32F-F872-36FC-609C-D84F9F910455}"/>
              </a:ext>
            </a:extLst>
          </p:cNvPr>
          <p:cNvSpPr txBox="1">
            <a:spLocks/>
          </p:cNvSpPr>
          <p:nvPr/>
        </p:nvSpPr>
        <p:spPr>
          <a:xfrm>
            <a:off x="5736230" y="5729240"/>
            <a:ext cx="4476974" cy="609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Figure 13: RC Excavator Stick Torque and Momentum Calculations</a:t>
            </a:r>
            <a:endParaRPr lang="en-US" sz="2000" i="1"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595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E250BA-ADE6-F912-5281-EEA66D4AD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A35712-9922-06BD-3E0D-F465D036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drawing of a metal object&#10;&#10;AI-generated content may be incorrect.">
            <a:extLst>
              <a:ext uri="{FF2B5EF4-FFF2-40B4-BE49-F238E27FC236}">
                <a16:creationId xmlns:a16="http://schemas.microsoft.com/office/drawing/2014/main" id="{AF0B1BE0-7A4F-6205-7064-3D805BC07E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76" t="9780" r="44449" b="3056"/>
          <a:stretch>
            <a:fillRect/>
          </a:stretch>
        </p:blipFill>
        <p:spPr>
          <a:xfrm>
            <a:off x="3900888" y="2158506"/>
            <a:ext cx="1401423" cy="4094803"/>
          </a:xfrm>
          <a:prstGeom prst="rect">
            <a:avLst/>
          </a:prstGeom>
        </p:spPr>
      </p:pic>
      <p:sp>
        <p:nvSpPr>
          <p:cNvPr id="7" name="Arrow: Circular 6">
            <a:extLst>
              <a:ext uri="{FF2B5EF4-FFF2-40B4-BE49-F238E27FC236}">
                <a16:creationId xmlns:a16="http://schemas.microsoft.com/office/drawing/2014/main" id="{A6205013-4516-AA96-610A-B7D88ED66FC9}"/>
              </a:ext>
            </a:extLst>
          </p:cNvPr>
          <p:cNvSpPr/>
          <p:nvPr/>
        </p:nvSpPr>
        <p:spPr>
          <a:xfrm rot="10988730">
            <a:off x="3879099" y="2496668"/>
            <a:ext cx="1331321" cy="1314081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8140CD-5613-5D43-D5F1-3855F87C2465}"/>
              </a:ext>
            </a:extLst>
          </p:cNvPr>
          <p:cNvSpPr txBox="1"/>
          <p:nvPr/>
        </p:nvSpPr>
        <p:spPr>
          <a:xfrm>
            <a:off x="3217584" y="2407885"/>
            <a:ext cx="8291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Motor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DF079-BFB5-7F18-0BB5-0B99D1F2F137}"/>
              </a:ext>
            </a:extLst>
          </p:cNvPr>
          <p:cNvSpPr txBox="1"/>
          <p:nvPr/>
        </p:nvSpPr>
        <p:spPr>
          <a:xfrm>
            <a:off x="5068155" y="4657599"/>
            <a:ext cx="10831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Upright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9AD33-ADA1-E1CE-853E-127E3FB8E803}"/>
              </a:ext>
            </a:extLst>
          </p:cNvPr>
          <p:cNvSpPr txBox="1"/>
          <p:nvPr/>
        </p:nvSpPr>
        <p:spPr>
          <a:xfrm>
            <a:off x="5249584" y="2181099"/>
            <a:ext cx="18179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Hip Abduction Bracket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B58E2-89E5-638A-6632-5DF372F6E86F}"/>
              </a:ext>
            </a:extLst>
          </p:cNvPr>
          <p:cNvSpPr txBox="1"/>
          <p:nvPr/>
        </p:nvSpPr>
        <p:spPr>
          <a:xfrm>
            <a:off x="5376584" y="3197099"/>
            <a:ext cx="16909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Applied Motor Torque (10Nm)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843A84-EFAB-D6CE-1A60-CDEB202B316B}"/>
              </a:ext>
            </a:extLst>
          </p:cNvPr>
          <p:cNvCxnSpPr/>
          <p:nvPr/>
        </p:nvCxnSpPr>
        <p:spPr>
          <a:xfrm>
            <a:off x="4580218" y="4602893"/>
            <a:ext cx="532847" cy="249417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5A1FE3-F637-C5F1-5261-ACD46364EA5E}"/>
              </a:ext>
            </a:extLst>
          </p:cNvPr>
          <p:cNvCxnSpPr>
            <a:cxnSpLocks/>
          </p:cNvCxnSpPr>
          <p:nvPr/>
        </p:nvCxnSpPr>
        <p:spPr>
          <a:xfrm>
            <a:off x="3945217" y="2598107"/>
            <a:ext cx="541918" cy="358274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857C17-10C0-E8FE-B765-AB851868B853}"/>
              </a:ext>
            </a:extLst>
          </p:cNvPr>
          <p:cNvCxnSpPr>
            <a:cxnSpLocks/>
          </p:cNvCxnSpPr>
          <p:nvPr/>
        </p:nvCxnSpPr>
        <p:spPr>
          <a:xfrm flipV="1">
            <a:off x="4571147" y="3527881"/>
            <a:ext cx="804989" cy="11344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221878-D24C-7DD4-1879-977A6D0E903E}"/>
              </a:ext>
            </a:extLst>
          </p:cNvPr>
          <p:cNvCxnSpPr>
            <a:cxnSpLocks/>
          </p:cNvCxnSpPr>
          <p:nvPr/>
        </p:nvCxnSpPr>
        <p:spPr>
          <a:xfrm>
            <a:off x="4861431" y="2407606"/>
            <a:ext cx="487490" cy="95204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50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E59DC-7942-2326-088A-410DC0C3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087D-5BD8-2D24-3DB5-C62E7888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Commissioning Update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D06E6-9318-6956-1D57-46CC062CC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244" y="1667985"/>
            <a:ext cx="4343269" cy="46885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Calibri"/>
                <a:ea typeface="Calibri"/>
                <a:cs typeface="Arial"/>
              </a:rPr>
              <a:t>Complete:</a:t>
            </a:r>
            <a:endParaRPr lang="en-US">
              <a:ea typeface="Calibri"/>
            </a:endParaRPr>
          </a:p>
          <a:p>
            <a:pPr marL="457200" indent="-457200"/>
            <a:r>
              <a:rPr lang="en-US">
                <a:latin typeface="Calibri"/>
                <a:ea typeface="Calibri"/>
                <a:cs typeface="Calibri"/>
              </a:rPr>
              <a:t>Acquisition of sieve unit, wet separator, and argon gas containers</a:t>
            </a:r>
            <a:endParaRPr lang="en-US">
              <a:latin typeface="Calibri"/>
              <a:ea typeface="Calibri"/>
              <a:cs typeface="Arial"/>
            </a:endParaRPr>
          </a:p>
          <a:p>
            <a:pPr marL="457200" indent="-457200"/>
            <a:r>
              <a:rPr lang="en-US">
                <a:latin typeface="Calibri"/>
                <a:ea typeface="Calibri"/>
                <a:cs typeface="Arial"/>
              </a:rPr>
              <a:t>Bed leveling</a:t>
            </a:r>
            <a:endParaRPr lang="en-US"/>
          </a:p>
          <a:p>
            <a:pPr marL="457200" indent="-457200"/>
            <a:r>
              <a:rPr lang="en-US">
                <a:latin typeface="Calibri"/>
                <a:ea typeface="Calibri"/>
                <a:cs typeface="Arial"/>
              </a:rPr>
              <a:t>Build module upgrade</a:t>
            </a:r>
          </a:p>
          <a:p>
            <a:pPr marL="457200" indent="-457200"/>
            <a:r>
              <a:rPr lang="en-US">
                <a:latin typeface="Calibri"/>
                <a:ea typeface="Calibri"/>
                <a:cs typeface="Arial"/>
              </a:rPr>
              <a:t>Start-up of printer without powder</a:t>
            </a:r>
            <a:endParaRPr lang="en-US">
              <a:latin typeface="Calibri"/>
              <a:ea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75899E-4B2B-0234-C6DF-01BF35A3AEB4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Erik, 1</a:t>
            </a:r>
            <a:endParaRPr lang="en-US" sz="2000" i="1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A3C7DB-D703-C39E-9186-A1D8AF151230}"/>
              </a:ext>
            </a:extLst>
          </p:cNvPr>
          <p:cNvSpPr txBox="1">
            <a:spLocks/>
          </p:cNvSpPr>
          <p:nvPr/>
        </p:nvSpPr>
        <p:spPr>
          <a:xfrm>
            <a:off x="5343580" y="1666586"/>
            <a:ext cx="5133232" cy="4681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Calibri"/>
                <a:ea typeface="Calibri"/>
                <a:cs typeface="Arial"/>
              </a:rPr>
              <a:t>To Be Completed:</a:t>
            </a:r>
            <a:endParaRPr lang="en-US">
              <a:ea typeface="Calibri"/>
            </a:endParaRPr>
          </a:p>
          <a:p>
            <a:pPr marL="457200" indent="-457200"/>
            <a:r>
              <a:rPr lang="en-US">
                <a:latin typeface="Calibri"/>
                <a:ea typeface="Calibri"/>
                <a:cs typeface="Arial"/>
              </a:rPr>
              <a:t>Purchase another tube to connect argon to sieve</a:t>
            </a:r>
          </a:p>
          <a:p>
            <a:pPr marL="457200" indent="-457200"/>
            <a:r>
              <a:rPr lang="en-US">
                <a:latin typeface="Calibri"/>
                <a:ea typeface="Calibri"/>
                <a:cs typeface="Arial"/>
              </a:rPr>
              <a:t>Purchase metal powder (TI and SS316) to use in the printer</a:t>
            </a:r>
          </a:p>
          <a:p>
            <a:pPr marL="457200" indent="-457200"/>
            <a:r>
              <a:rPr lang="en-US">
                <a:latin typeface="Calibri"/>
                <a:ea typeface="Calibri"/>
                <a:cs typeface="Arial"/>
              </a:rPr>
              <a:t>Operate sieve to ensure it functions properly</a:t>
            </a:r>
          </a:p>
          <a:p>
            <a:pPr marL="457200" indent="-457200"/>
            <a:r>
              <a:rPr lang="en-US">
                <a:latin typeface="Calibri"/>
                <a:ea typeface="Calibri"/>
                <a:cs typeface="Arial"/>
              </a:rPr>
              <a:t>Begin printing test pieces to assess accuracy and complexity</a:t>
            </a:r>
            <a:endParaRPr lang="en-US"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74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91830C-0B62-3417-F22E-E201E2C685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57" t="-247" r="18163" b="494"/>
          <a:stretch>
            <a:fillRect/>
          </a:stretch>
        </p:blipFill>
        <p:spPr>
          <a:xfrm>
            <a:off x="-15315" y="2856917"/>
            <a:ext cx="2544757" cy="348074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A58B0B-1A88-41D3-87D6-4C66F5667A18}"/>
              </a:ext>
            </a:extLst>
          </p:cNvPr>
          <p:cNvCxnSpPr/>
          <p:nvPr/>
        </p:nvCxnSpPr>
        <p:spPr>
          <a:xfrm flipV="1">
            <a:off x="751324" y="3589456"/>
            <a:ext cx="956892" cy="445676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7AF90AC-B037-1E0A-3F50-F23B159B1107}"/>
              </a:ext>
            </a:extLst>
          </p:cNvPr>
          <p:cNvSpPr/>
          <p:nvPr/>
        </p:nvSpPr>
        <p:spPr>
          <a:xfrm>
            <a:off x="361671" y="4025390"/>
            <a:ext cx="415374" cy="4167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white metal piece with a screw&#10;&#10;AI-generated content may be incorrect.">
            <a:extLst>
              <a:ext uri="{FF2B5EF4-FFF2-40B4-BE49-F238E27FC236}">
                <a16:creationId xmlns:a16="http://schemas.microsoft.com/office/drawing/2014/main" id="{4060AFE3-7948-C6A6-5254-9B150193A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1" y="1214174"/>
            <a:ext cx="3481336" cy="2805166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37985F0-C41F-1042-A4A9-4A3B39F0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261" y="443744"/>
            <a:ext cx="9363528" cy="8701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Background and Benchmarking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-Riley</a:t>
            </a:r>
            <a:endParaRPr lang="en-US" b="1" kern="12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B8D7A4-B984-DC4C-4095-050626697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7085" y="1679738"/>
            <a:ext cx="2229400" cy="458378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b="1">
                <a:latin typeface="Calibri"/>
                <a:ea typeface="Calibri"/>
                <a:cs typeface="Arial"/>
              </a:rPr>
              <a:t>Background</a:t>
            </a:r>
            <a:endParaRPr lang="en-US" b="1"/>
          </a:p>
          <a:p>
            <a:pPr marL="0" indent="0">
              <a:buNone/>
            </a:pPr>
            <a:r>
              <a:rPr lang="en-US">
                <a:latin typeface="Calibri"/>
                <a:ea typeface="Calibri"/>
                <a:cs typeface="Arial"/>
              </a:rPr>
              <a:t>Hip Exoskeleton Hip Abduction Bracket</a:t>
            </a:r>
            <a:endParaRPr lang="en-US"/>
          </a:p>
          <a:p>
            <a:pPr marL="457200" indent="-457200"/>
            <a:r>
              <a:rPr lang="en-US">
                <a:latin typeface="Calibri"/>
                <a:ea typeface="Calibri"/>
                <a:cs typeface="Arial"/>
              </a:rPr>
              <a:t>Allows hip abduction DOF</a:t>
            </a:r>
          </a:p>
          <a:p>
            <a:pPr marL="457200" indent="-457200"/>
            <a:r>
              <a:rPr lang="en-US">
                <a:latin typeface="Calibri"/>
                <a:ea typeface="Calibri"/>
                <a:cs typeface="Arial"/>
              </a:rPr>
              <a:t>Necessary for functionality and comfort</a:t>
            </a:r>
          </a:p>
          <a:p>
            <a:pPr marL="457200" indent="-457200"/>
            <a:r>
              <a:rPr lang="en-US">
                <a:latin typeface="Calibri"/>
                <a:ea typeface="Calibri"/>
                <a:cs typeface="Arial"/>
              </a:rPr>
              <a:t>Current design</a:t>
            </a:r>
            <a:endParaRPr lang="en-US">
              <a:latin typeface="Calibri"/>
              <a:ea typeface="Calibri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3466"/>
                </a:solidFill>
                <a:latin typeface="Calibri"/>
                <a:ea typeface="Calibri"/>
                <a:cs typeface="Arial"/>
              </a:rPr>
              <a:t>Milled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3466"/>
                </a:solidFill>
                <a:latin typeface="Calibri"/>
                <a:ea typeface="Calibri"/>
                <a:cs typeface="Arial"/>
              </a:rPr>
              <a:t>~50g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3466"/>
                </a:solidFill>
                <a:latin typeface="Calibri"/>
                <a:ea typeface="Calibri"/>
                <a:cs typeface="Arial"/>
              </a:rPr>
              <a:t>~$500 per set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3466"/>
                </a:solidFill>
                <a:latin typeface="Calibri"/>
                <a:ea typeface="Calibri"/>
                <a:cs typeface="Arial"/>
              </a:rPr>
              <a:t>7075 T6 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ECF706-949C-4DC3-193A-5D2F4AE3F7B2}"/>
              </a:ext>
            </a:extLst>
          </p:cNvPr>
          <p:cNvSpPr/>
          <p:nvPr/>
        </p:nvSpPr>
        <p:spPr>
          <a:xfrm>
            <a:off x="1715936" y="1628164"/>
            <a:ext cx="2229400" cy="19792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0553DE-AE48-711A-08DA-7F921CBC6BE7}"/>
              </a:ext>
            </a:extLst>
          </p:cNvPr>
          <p:cNvSpPr txBox="1">
            <a:spLocks/>
          </p:cNvSpPr>
          <p:nvPr/>
        </p:nvSpPr>
        <p:spPr>
          <a:xfrm>
            <a:off x="715666" y="6569562"/>
            <a:ext cx="2544362" cy="609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Figure 2: Hip Exo- Highlighting Abduction Bracket</a:t>
            </a:r>
            <a:endParaRPr lang="en-US" sz="2000" i="1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EE1861-6A9A-6D16-32D2-B36B4876BF76}"/>
              </a:ext>
            </a:extLst>
          </p:cNvPr>
          <p:cNvSpPr txBox="1">
            <a:spLocks/>
          </p:cNvSpPr>
          <p:nvPr/>
        </p:nvSpPr>
        <p:spPr>
          <a:xfrm>
            <a:off x="6283758" y="1612860"/>
            <a:ext cx="2435124" cy="4650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latin typeface="Calibri"/>
                <a:ea typeface="Calibri"/>
                <a:cs typeface="Arial"/>
              </a:rPr>
              <a:t>Benchmarking</a:t>
            </a:r>
            <a:endParaRPr lang="en-US" sz="2000" b="1"/>
          </a:p>
          <a:p>
            <a:pPr marL="0" indent="0"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[1] </a:t>
            </a:r>
            <a:r>
              <a:rPr lang="en-US" sz="1600"/>
              <a:t>] </a:t>
            </a:r>
            <a:r>
              <a:rPr lang="en-US" sz="1600">
                <a:latin typeface="+mn-lt"/>
              </a:rPr>
              <a:t>O. Okorie, et al.</a:t>
            </a:r>
            <a:endParaRPr lang="en-US" sz="1500">
              <a:solidFill>
                <a:srgbClr val="000000"/>
              </a:solidFill>
              <a:latin typeface="+mn-lt"/>
              <a:ea typeface="Calibri"/>
              <a:cs typeface="Calibri"/>
            </a:endParaRPr>
          </a:p>
          <a:p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Static topology optimization process of a bracket in Ansys</a:t>
            </a:r>
          </a:p>
          <a:p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Shows initial design and multiple optimized models noting  different constraints‌</a:t>
            </a:r>
          </a:p>
          <a:p>
            <a:pPr marL="0" indent="0">
              <a:buNone/>
            </a:pPr>
            <a:r>
              <a:rPr lang="en-US" sz="15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Nebojsa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Raicevic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</a:t>
            </a:r>
            <a:endParaRPr lang="en-US" sz="15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Discusses parameters, constraints, and equations applied for a fatigue analysis and topology optimization for additive manufacturing</a:t>
            </a:r>
            <a:endParaRPr lang="en-US" sz="15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DA7963-E420-6A5B-AD36-802399D2A498}"/>
              </a:ext>
            </a:extLst>
          </p:cNvPr>
          <p:cNvSpPr txBox="1">
            <a:spLocks/>
          </p:cNvSpPr>
          <p:nvPr/>
        </p:nvSpPr>
        <p:spPr>
          <a:xfrm>
            <a:off x="10955661" y="6567566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Riley, 2</a:t>
            </a:r>
            <a:endParaRPr lang="en-US" sz="2000" i="1"/>
          </a:p>
        </p:txBody>
      </p:sp>
      <p:pic>
        <p:nvPicPr>
          <p:cNvPr id="1028" name="Picture 4" descr="Applsci 13 13218 g010">
            <a:extLst>
              <a:ext uri="{FF2B5EF4-FFF2-40B4-BE49-F238E27FC236}">
                <a16:creationId xmlns:a16="http://schemas.microsoft.com/office/drawing/2014/main" id="{62853B0B-1008-A2B8-66BA-D9D44581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310" y="1681581"/>
            <a:ext cx="3066177" cy="19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3C968B9-803A-DD32-427C-4F7B38810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310" y="4376345"/>
            <a:ext cx="3014325" cy="131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4D140-8820-8556-2E24-FE309D171EC7}"/>
              </a:ext>
            </a:extLst>
          </p:cNvPr>
          <p:cNvSpPr txBox="1">
            <a:spLocks/>
          </p:cNvSpPr>
          <p:nvPr/>
        </p:nvSpPr>
        <p:spPr>
          <a:xfrm>
            <a:off x="8953436" y="3712390"/>
            <a:ext cx="2544362" cy="609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Figure 3: Topology optimized aerospace bracket [1]</a:t>
            </a:r>
            <a:endParaRPr lang="en-US" sz="2000" i="1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32FB08F-5CF4-C0F4-5436-8D196802E8A7}"/>
              </a:ext>
            </a:extLst>
          </p:cNvPr>
          <p:cNvSpPr txBox="1">
            <a:spLocks/>
          </p:cNvSpPr>
          <p:nvPr/>
        </p:nvSpPr>
        <p:spPr>
          <a:xfrm>
            <a:off x="9061217" y="5848906"/>
            <a:ext cx="2544362" cy="609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Figure 4: Topology optimized aerospace torque link [2]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315433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37F860-B2E7-BA47-8E75-023B8C14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511"/>
            <a:ext cx="10207172" cy="10951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Customer &amp; Engineering Requirements (QFD)- Riley</a:t>
            </a:r>
            <a:endParaRPr lang="en-US" b="1" kern="12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D203E-81FA-3FB2-F021-9AF5F896F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361140" cy="426294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rgbClr val="003466"/>
              </a:solidFill>
              <a:latin typeface="Calibri"/>
              <a:ea typeface="Calibri"/>
            </a:endParaRPr>
          </a:p>
          <a:p>
            <a:pPr lvl="1"/>
            <a:endParaRPr lang="en-US">
              <a:solidFill>
                <a:srgbClr val="003466"/>
              </a:solidFill>
              <a:latin typeface="Calibri"/>
              <a:ea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E5D04-8B46-D26C-DAB7-9C3526E0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89" y="1514954"/>
            <a:ext cx="4926698" cy="488427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248D45-4284-70EE-1645-E8F60119C415}"/>
              </a:ext>
            </a:extLst>
          </p:cNvPr>
          <p:cNvSpPr txBox="1">
            <a:spLocks/>
          </p:cNvSpPr>
          <p:nvPr/>
        </p:nvSpPr>
        <p:spPr>
          <a:xfrm>
            <a:off x="87711" y="2095546"/>
            <a:ext cx="2544362" cy="609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Table 1: Hip Exo Abduction Bracket QFD</a:t>
            </a:r>
            <a:endParaRPr lang="en-US" sz="2000" i="1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0FAF18-DD2D-982C-81D5-B07C5A281E97}"/>
              </a:ext>
            </a:extLst>
          </p:cNvPr>
          <p:cNvSpPr txBox="1">
            <a:spLocks/>
          </p:cNvSpPr>
          <p:nvPr/>
        </p:nvSpPr>
        <p:spPr>
          <a:xfrm>
            <a:off x="11045372" y="6588825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Riley, 3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16591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E593A-844D-F36E-0ED4-49BD5CA9D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A0A56E-5028-1E3F-13B7-06821C26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098"/>
            <a:ext cx="10207172" cy="10951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Background and Benchmarking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-Erik</a:t>
            </a: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FAD90-EDA6-7BCD-D6C6-B52B49DB567B}"/>
              </a:ext>
            </a:extLst>
          </p:cNvPr>
          <p:cNvSpPr txBox="1"/>
          <p:nvPr/>
        </p:nvSpPr>
        <p:spPr>
          <a:xfrm>
            <a:off x="838519" y="1720121"/>
            <a:ext cx="3326941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ea typeface="Calibri"/>
                <a:cs typeface="Calibri"/>
              </a:rPr>
              <a:t>Background</a:t>
            </a:r>
          </a:p>
          <a:p>
            <a:r>
              <a:rPr lang="en-US" sz="2200">
                <a:ea typeface="Calibri"/>
                <a:cs typeface="Calibri"/>
              </a:rPr>
              <a:t>RC Excavator Arm Segment(s)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ea typeface="Calibri"/>
                <a:cs typeface="Calibri"/>
              </a:rPr>
              <a:t>Connects hydraulics to joints and bucket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ea typeface="Calibri"/>
                <a:cs typeface="Calibri"/>
              </a:rPr>
              <a:t>Optimization would decrease weight and/or increasing durability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ea typeface="Calibri"/>
                <a:cs typeface="Calibri"/>
              </a:rPr>
              <a:t>Current design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200">
                <a:ea typeface="Calibri"/>
                <a:cs typeface="Calibri"/>
              </a:rPr>
              <a:t>Plastic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200">
                <a:ea typeface="Calibri"/>
                <a:cs typeface="Calibri"/>
              </a:rPr>
              <a:t>No 'speed holes'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3946E-40BF-3415-D85E-8CCF45FCA583}"/>
              </a:ext>
            </a:extLst>
          </p:cNvPr>
          <p:cNvSpPr txBox="1"/>
          <p:nvPr/>
        </p:nvSpPr>
        <p:spPr>
          <a:xfrm>
            <a:off x="4211047" y="1720120"/>
            <a:ext cx="3514455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ea typeface="Calibri"/>
                <a:cs typeface="Calibri"/>
              </a:rPr>
              <a:t>Benchmarking</a:t>
            </a:r>
          </a:p>
          <a:p>
            <a:r>
              <a:rPr lang="en-US" sz="2200">
                <a:ea typeface="Calibri"/>
                <a:cs typeface="Calibri"/>
              </a:rPr>
              <a:t>Example brackets from </a:t>
            </a:r>
            <a:r>
              <a:rPr lang="en-US" sz="2200" err="1">
                <a:ea typeface="Calibri"/>
                <a:cs typeface="Calibri"/>
              </a:rPr>
              <a:t>nTop</a:t>
            </a:r>
            <a:r>
              <a:rPr lang="en-US" sz="2200">
                <a:ea typeface="Calibri"/>
                <a:cs typeface="Calibri"/>
              </a:rPr>
              <a:t> and Ansys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ea typeface="Calibri"/>
                <a:cs typeface="Calibri"/>
              </a:rPr>
              <a:t>Very similar to the stick portion of the excavator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ea typeface="Calibri"/>
                <a:cs typeface="Calibri"/>
              </a:rPr>
              <a:t>Loading conditions will vary, but optimization should be similar</a:t>
            </a:r>
          </a:p>
        </p:txBody>
      </p:sp>
      <p:pic>
        <p:nvPicPr>
          <p:cNvPr id="7" name="Picture 6" descr="A toy excavator and controller&#10;&#10;AI-generated content may be incorrect.">
            <a:extLst>
              <a:ext uri="{FF2B5EF4-FFF2-40B4-BE49-F238E27FC236}">
                <a16:creationId xmlns:a16="http://schemas.microsoft.com/office/drawing/2014/main" id="{73BA0536-5B92-F5A2-A355-9734AEF49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262" y="3287765"/>
            <a:ext cx="3217770" cy="2906630"/>
          </a:xfrm>
          <a:prstGeom prst="rect">
            <a:avLst/>
          </a:prstGeom>
        </p:spPr>
      </p:pic>
      <p:pic>
        <p:nvPicPr>
          <p:cNvPr id="8" name="Picture 7" descr="What is topology optimization? | How-to guide | nTop">
            <a:extLst>
              <a:ext uri="{FF2B5EF4-FFF2-40B4-BE49-F238E27FC236}">
                <a16:creationId xmlns:a16="http://schemas.microsoft.com/office/drawing/2014/main" id="{FE902C42-251C-2A0B-7C23-86221B0BB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754" y="1558325"/>
            <a:ext cx="3221317" cy="128181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220ECA1-F879-92D2-7432-1DC0C15DA339}"/>
              </a:ext>
            </a:extLst>
          </p:cNvPr>
          <p:cNvSpPr txBox="1">
            <a:spLocks/>
          </p:cNvSpPr>
          <p:nvPr/>
        </p:nvSpPr>
        <p:spPr>
          <a:xfrm>
            <a:off x="8402231" y="6193432"/>
            <a:ext cx="2544362" cy="609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>
                <a:latin typeface="Calibri"/>
                <a:ea typeface="Calibri"/>
                <a:cs typeface="Arial"/>
              </a:rPr>
              <a:t>Figure 7: RC Excavator</a:t>
            </a:r>
            <a:endParaRPr lang="en-US" sz="140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B8F6B-3A9E-E8B3-CCD4-1CF9F6E9E412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Erik, 4</a:t>
            </a:r>
            <a:endParaRPr lang="en-US" sz="2000" i="1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6B027B2-54FC-EAFB-C5BF-73F1CECDC2D3}"/>
              </a:ext>
            </a:extLst>
          </p:cNvPr>
          <p:cNvSpPr txBox="1">
            <a:spLocks/>
          </p:cNvSpPr>
          <p:nvPr/>
        </p:nvSpPr>
        <p:spPr>
          <a:xfrm>
            <a:off x="8248433" y="2830845"/>
            <a:ext cx="2698159" cy="581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>
                <a:latin typeface="Calibri"/>
                <a:ea typeface="Calibri"/>
                <a:cs typeface="Arial"/>
              </a:rPr>
              <a:t>Figure 5: Density-based Topology Optimization</a:t>
            </a:r>
            <a:endParaRPr lang="en-US" sz="1400" i="1"/>
          </a:p>
        </p:txBody>
      </p:sp>
      <p:pic>
        <p:nvPicPr>
          <p:cNvPr id="10" name="Picture 9" descr="ANSYS 18.1 Topology Optimization">
            <a:extLst>
              <a:ext uri="{FF2B5EF4-FFF2-40B4-BE49-F238E27FC236}">
                <a16:creationId xmlns:a16="http://schemas.microsoft.com/office/drawing/2014/main" id="{38E676FA-FD01-D975-D5DB-845253913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376" y="4841463"/>
            <a:ext cx="3362588" cy="140452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98D88F-D952-D10C-E282-B3F5ACC6E2BF}"/>
              </a:ext>
            </a:extLst>
          </p:cNvPr>
          <p:cNvSpPr txBox="1">
            <a:spLocks/>
          </p:cNvSpPr>
          <p:nvPr/>
        </p:nvSpPr>
        <p:spPr>
          <a:xfrm>
            <a:off x="4018983" y="6242366"/>
            <a:ext cx="3893589" cy="581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>
                <a:latin typeface="Calibri"/>
                <a:ea typeface="Calibri"/>
                <a:cs typeface="Arial"/>
              </a:rPr>
              <a:t>Figure 6: Static Load-based Topology Optimization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50790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53D71-121D-5E4C-3B82-3A39F0568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980DF7-BB91-5396-D9B0-B765BBC1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511"/>
            <a:ext cx="10207172" cy="10951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Customer &amp; Engineering Requirements (QFD)- Erik</a:t>
            </a:r>
            <a:endParaRPr lang="en-US" b="1" kern="12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52D55-8940-6646-FA3B-E3B5619D9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361140" cy="426294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rgbClr val="003466"/>
              </a:solidFill>
              <a:latin typeface="Calibri"/>
              <a:ea typeface="Calibri"/>
            </a:endParaRPr>
          </a:p>
          <a:p>
            <a:pPr lvl="1"/>
            <a:endParaRPr lang="en-US">
              <a:solidFill>
                <a:srgbClr val="003466"/>
              </a:solidFill>
              <a:latin typeface="Calibri"/>
              <a:ea typeface="Calibri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19A8C0-9648-4823-34E4-3BB3AB2D41C4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Erik, 5</a:t>
            </a:r>
            <a:endParaRPr lang="en-US" sz="2000" i="1"/>
          </a:p>
        </p:txBody>
      </p:sp>
      <p:pic>
        <p:nvPicPr>
          <p:cNvPr id="5" name="Picture 4" descr="A screenshot of a survey&#10;&#10;AI-generated content may be incorrect.">
            <a:extLst>
              <a:ext uri="{FF2B5EF4-FFF2-40B4-BE49-F238E27FC236}">
                <a16:creationId xmlns:a16="http://schemas.microsoft.com/office/drawing/2014/main" id="{8E9550A2-768F-C055-8F46-91EFA9BC1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801" y="1530990"/>
            <a:ext cx="5318803" cy="485862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858F60-76EC-6ECA-3F28-3AF28F084DF3}"/>
              </a:ext>
            </a:extLst>
          </p:cNvPr>
          <p:cNvSpPr txBox="1">
            <a:spLocks/>
          </p:cNvSpPr>
          <p:nvPr/>
        </p:nvSpPr>
        <p:spPr>
          <a:xfrm>
            <a:off x="87711" y="2095546"/>
            <a:ext cx="2544362" cy="609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Table 2: RC Excavator Stick QFD</a:t>
            </a:r>
            <a:endParaRPr lang="en-US" sz="2000" i="1"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8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7CF93-FFB1-C9CD-1DA4-159A498C7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0EE67F-CBF9-4EB8-DE87-34FA8743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098"/>
            <a:ext cx="10207172" cy="10951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Background and Benchmarking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-Sichao</a:t>
            </a: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7B6E1-A346-6E7B-CDEE-FCD1863AC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361140" cy="426294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rgbClr val="003466"/>
              </a:solidFill>
              <a:latin typeface="Calibri"/>
              <a:ea typeface="Calibri"/>
            </a:endParaRPr>
          </a:p>
          <a:p>
            <a:pPr lvl="1"/>
            <a:endParaRPr lang="en-US">
              <a:solidFill>
                <a:srgbClr val="003466"/>
              </a:solidFill>
              <a:latin typeface="Calibri"/>
              <a:ea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20839-B533-5ACA-BB4C-DEA352C27F31}"/>
              </a:ext>
            </a:extLst>
          </p:cNvPr>
          <p:cNvSpPr txBox="1"/>
          <p:nvPr/>
        </p:nvSpPr>
        <p:spPr>
          <a:xfrm>
            <a:off x="4517247" y="1928524"/>
            <a:ext cx="2847580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ea typeface="Calibri"/>
                <a:cs typeface="Calibri"/>
              </a:rPr>
              <a:t>Background</a:t>
            </a:r>
          </a:p>
          <a:p>
            <a:r>
              <a:rPr lang="en-US" b="1">
                <a:ea typeface="+mn-lt"/>
                <a:cs typeface="+mn-lt"/>
              </a:rPr>
              <a:t>Function:</a:t>
            </a:r>
          </a:p>
          <a:p>
            <a:r>
              <a:rPr lang="en-US">
                <a:ea typeface="+mn-lt"/>
                <a:cs typeface="+mn-lt"/>
              </a:rPr>
              <a:t>Supports the wheel axle and bearings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Connects suspension arm and steering link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Enables wheel steering motion</a:t>
            </a:r>
            <a:endParaRPr lang="en-US">
              <a:ea typeface="Calibri"/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Design Requirements:</a:t>
            </a:r>
          </a:p>
          <a:p>
            <a:r>
              <a:rPr lang="en-US">
                <a:ea typeface="+mn-lt"/>
                <a:cs typeface="+mn-lt"/>
              </a:rPr>
              <a:t>High stiffness and strength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Low weight for performance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Precise geometry for smooth steering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b="1">
              <a:ea typeface="Calibri"/>
              <a:cs typeface="Calibri"/>
            </a:endParaRPr>
          </a:p>
        </p:txBody>
      </p:sp>
      <p:pic>
        <p:nvPicPr>
          <p:cNvPr id="2" name="Picture 1" descr="A close up of a car&#10;&#10;AI-generated content may be incorrect.">
            <a:extLst>
              <a:ext uri="{FF2B5EF4-FFF2-40B4-BE49-F238E27FC236}">
                <a16:creationId xmlns:a16="http://schemas.microsoft.com/office/drawing/2014/main" id="{10FB3A9B-CE8F-7F95-7933-1999859BE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62" y="2059220"/>
            <a:ext cx="3122497" cy="34953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2FDF04-CB29-1BAB-69CD-F97290D54747}"/>
              </a:ext>
            </a:extLst>
          </p:cNvPr>
          <p:cNvSpPr txBox="1"/>
          <p:nvPr/>
        </p:nvSpPr>
        <p:spPr>
          <a:xfrm>
            <a:off x="8334113" y="1929361"/>
            <a:ext cx="2800864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ea typeface="Calibri"/>
                <a:cs typeface="Calibri"/>
              </a:rPr>
              <a:t>Benchmarking</a:t>
            </a:r>
          </a:p>
          <a:p>
            <a:r>
              <a:rPr lang="en-US">
                <a:ea typeface="+mn-lt"/>
                <a:cs typeface="+mn-lt"/>
              </a:rPr>
              <a:t>Existing upgraded design: aluminum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Offers improved durability and steering precision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Compatible with performance suspension setups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sz="2400">
              <a:ea typeface="Calibri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700CF6-1CED-4259-7F70-980CA921092D}"/>
              </a:ext>
            </a:extLst>
          </p:cNvPr>
          <p:cNvSpPr txBox="1">
            <a:spLocks/>
          </p:cNvSpPr>
          <p:nvPr/>
        </p:nvSpPr>
        <p:spPr>
          <a:xfrm>
            <a:off x="838582" y="5684109"/>
            <a:ext cx="2935848" cy="609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Figure 8: Steering knuckle close-up</a:t>
            </a:r>
            <a:endParaRPr lang="en-US" sz="2000" i="1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0A8111-0751-E5DE-7E69-BC8EF127DF37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err="1">
                <a:latin typeface="Calibri"/>
                <a:ea typeface="Calibri"/>
                <a:cs typeface="Arial"/>
              </a:rPr>
              <a:t>Sichao</a:t>
            </a:r>
            <a:r>
              <a:rPr lang="en-US" sz="2000" i="1">
                <a:latin typeface="Calibri"/>
                <a:ea typeface="Calibri"/>
                <a:cs typeface="Arial"/>
              </a:rPr>
              <a:t>, 6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107842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AFE0F-0EC0-FD35-9CAA-93FC3A312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901A56-485C-E23D-63E0-ACBA5FB4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511"/>
            <a:ext cx="10207172" cy="10951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Customer &amp; Engineering Requirements (QFD)- Sichao</a:t>
            </a:r>
            <a:endParaRPr lang="en-US" b="1" kern="12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46F9-2A66-D8A6-3BF0-8AFE9855B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361140" cy="426294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rgbClr val="003466"/>
              </a:solidFill>
              <a:latin typeface="Calibri"/>
              <a:ea typeface="Calibri"/>
            </a:endParaRPr>
          </a:p>
          <a:p>
            <a:pPr lvl="1"/>
            <a:endParaRPr lang="en-US">
              <a:solidFill>
                <a:srgbClr val="003466"/>
              </a:solidFill>
              <a:latin typeface="Calibri"/>
              <a:ea typeface="Calibri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BC7F23-0A63-695F-A89F-75AF73F7DE02}"/>
              </a:ext>
            </a:extLst>
          </p:cNvPr>
          <p:cNvSpPr txBox="1">
            <a:spLocks/>
          </p:cNvSpPr>
          <p:nvPr/>
        </p:nvSpPr>
        <p:spPr>
          <a:xfrm>
            <a:off x="782655" y="6033650"/>
            <a:ext cx="2544362" cy="609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Table 3</a:t>
            </a:r>
            <a:endParaRPr lang="en-US" sz="2000" i="1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0A8B7F-8306-0681-6440-499A80AAE0E3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err="1">
                <a:latin typeface="Calibri"/>
                <a:ea typeface="Calibri"/>
                <a:cs typeface="Arial"/>
              </a:rPr>
              <a:t>Sichao</a:t>
            </a:r>
            <a:r>
              <a:rPr lang="en-US" sz="2000" i="1">
                <a:latin typeface="Calibri"/>
                <a:ea typeface="Calibri"/>
                <a:cs typeface="Arial"/>
              </a:rPr>
              <a:t>, 7</a:t>
            </a:r>
            <a:endParaRPr lang="en-US" sz="2000" i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90907-D882-F4FE-38E2-9F9792C1B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884" y="1536390"/>
            <a:ext cx="4078379" cy="46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99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66"/>
      </a:dk1>
      <a:lt1>
        <a:sysClr val="window" lastClr="FFFFFF"/>
      </a:lt1>
      <a:dk2>
        <a:srgbClr val="B1541D"/>
      </a:dk2>
      <a:lt2>
        <a:srgbClr val="C3B8B2"/>
      </a:lt2>
      <a:accent1>
        <a:srgbClr val="F47722"/>
      </a:accent1>
      <a:accent2>
        <a:srgbClr val="FBB040"/>
      </a:accent2>
      <a:accent3>
        <a:srgbClr val="0066B3"/>
      </a:accent3>
      <a:accent4>
        <a:srgbClr val="009DDC"/>
      </a:accent4>
      <a:accent5>
        <a:srgbClr val="00ACA5"/>
      </a:accent5>
      <a:accent6>
        <a:srgbClr val="FFD200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U FCB Template" id="{B1209E5C-EC2F-4AA8-9123-312E89791AB0}" vid="{D287FF1B-2816-4E45-BFFC-304493C9BE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8b004e-5918-49b5-b3db-6b313e42023c">
      <Terms xmlns="http://schemas.microsoft.com/office/infopath/2007/PartnerControls"/>
    </lcf76f155ced4ddcb4097134ff3c332f>
    <TaxCatchAll xmlns="d617e0af-b725-47cf-9547-fd9a6444e8f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113CCB7913D48A2255285FD7D9585" ma:contentTypeVersion="10" ma:contentTypeDescription="Create a new document." ma:contentTypeScope="" ma:versionID="b6494e8c59f9b42611e01156eca2d821">
  <xsd:schema xmlns:xsd="http://www.w3.org/2001/XMLSchema" xmlns:xs="http://www.w3.org/2001/XMLSchema" xmlns:p="http://schemas.microsoft.com/office/2006/metadata/properties" xmlns:ns2="bc8b004e-5918-49b5-b3db-6b313e42023c" xmlns:ns3="d617e0af-b725-47cf-9547-fd9a6444e8ff" targetNamespace="http://schemas.microsoft.com/office/2006/metadata/properties" ma:root="true" ma:fieldsID="7060fce9938c14411b7304c1f87d72fc" ns2:_="" ns3:_="">
    <xsd:import namespace="bc8b004e-5918-49b5-b3db-6b313e42023c"/>
    <xsd:import namespace="d617e0af-b725-47cf-9547-fd9a6444e8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b004e-5918-49b5-b3db-6b313e420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7e0af-b725-47cf-9547-fd9a6444e8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97210e0-a5b3-47ea-83b2-d29c3548d782}" ma:internalName="TaxCatchAll" ma:showField="CatchAllData" ma:web="d617e0af-b725-47cf-9547-fd9a6444e8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6F9927-95E5-4E30-861A-916CA62A2037}">
  <ds:schemaRefs>
    <ds:schemaRef ds:uri="http://schemas.microsoft.com/office/2006/metadata/properties"/>
    <ds:schemaRef ds:uri="http://schemas.microsoft.com/office/infopath/2007/PartnerControls"/>
    <ds:schemaRef ds:uri="http://www.w3.org/2000/xmlns/"/>
    <ds:schemaRef ds:uri="bc8b004e-5918-49b5-b3db-6b313e42023c"/>
    <ds:schemaRef ds:uri="d617e0af-b725-47cf-9547-fd9a6444e8ff"/>
  </ds:schemaRefs>
</ds:datastoreItem>
</file>

<file path=customXml/itemProps2.xml><?xml version="1.0" encoding="utf-8"?>
<ds:datastoreItem xmlns:ds="http://schemas.openxmlformats.org/officeDocument/2006/customXml" ds:itemID="{6BC72191-260E-4230-AA27-99CC23600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b004e-5918-49b5-b3db-6b313e42023c"/>
    <ds:schemaRef ds:uri="d617e0af-b725-47cf-9547-fd9a6444e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741E78-1DB6-4E6E-BCD1-1D215AB105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NAU FCB Template</Template>
  <Application>Microsoft Office PowerPoint</Application>
  <PresentationFormat>Widescreen</PresentationFormat>
  <Slides>21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Commissioning and Operating a Direct Metal Laser Melting (DMLM) 3D Printer </vt:lpstr>
      <vt:lpstr>Project Description</vt:lpstr>
      <vt:lpstr>Commissioning Update</vt:lpstr>
      <vt:lpstr>Background and Benchmarking -Riley</vt:lpstr>
      <vt:lpstr>Customer &amp; Engineering Requirements (QFD)- Riley</vt:lpstr>
      <vt:lpstr>Background and Benchmarking -Erik </vt:lpstr>
      <vt:lpstr>Customer &amp; Engineering Requirements (QFD)- Erik</vt:lpstr>
      <vt:lpstr>Background and Benchmarking -Sichao </vt:lpstr>
      <vt:lpstr>Customer &amp; Engineering Requirements (QFD)- Sichao</vt:lpstr>
      <vt:lpstr>Literature Review- Riley</vt:lpstr>
      <vt:lpstr>Literature Review- Erik</vt:lpstr>
      <vt:lpstr>Literature Review- Sichao</vt:lpstr>
      <vt:lpstr>Hip Bracket Mathematical Modelling</vt:lpstr>
      <vt:lpstr>RC Excavator Stick Mathematical Modelling</vt:lpstr>
      <vt:lpstr>Mathematical Modelling (Sichao)</vt:lpstr>
      <vt:lpstr>Schedule</vt:lpstr>
      <vt:lpstr>Budget</vt:lpstr>
      <vt:lpstr>Thank you And  Any Questions?</vt:lpstr>
      <vt:lpstr>Additional References</vt:lpstr>
      <vt:lpstr>Appendix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Antoinette Karin Scherer-Reutimann</dc:creator>
  <cp:revision>80</cp:revision>
  <dcterms:created xsi:type="dcterms:W3CDTF">2018-08-21T17:51:04Z</dcterms:created>
  <dcterms:modified xsi:type="dcterms:W3CDTF">2025-10-20T04:23:09Z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0x0101009E3113CCB7913D48A2255285FD7D9585</vt:lpwstr>
  </property>
  <property fmtid="{D5CDD505-2E9C-101B-9397-08002B2CF9AE}" pid="3" name="Order">
    <vt:r8>2000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SharedFileIndex">
    <vt:lpwstr/>
  </property>
  <property fmtid="{D5CDD505-2E9C-101B-9397-08002B2CF9AE}" pid="11" name="_SourceUrl">
    <vt:lpwstr/>
  </property>
  <property fmtid="{D5CDD505-2E9C-101B-9397-08002B2CF9AE}" pid="12" name="MediaServiceImageTags">
    <vt:lpwstr/>
  </property>
</Properties>
</file>